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1" r:id="rId3"/>
    <p:sldId id="298" r:id="rId4"/>
    <p:sldId id="276" r:id="rId5"/>
    <p:sldId id="283" r:id="rId6"/>
    <p:sldId id="282" r:id="rId7"/>
    <p:sldId id="284" r:id="rId8"/>
    <p:sldId id="269" r:id="rId9"/>
    <p:sldId id="270" r:id="rId10"/>
    <p:sldId id="263" r:id="rId11"/>
    <p:sldId id="265" r:id="rId12"/>
    <p:sldId id="285" r:id="rId13"/>
    <p:sldId id="273" r:id="rId14"/>
    <p:sldId id="294" r:id="rId15"/>
    <p:sldId id="274" r:id="rId16"/>
    <p:sldId id="275" r:id="rId17"/>
    <p:sldId id="296" r:id="rId18"/>
    <p:sldId id="272" r:id="rId19"/>
    <p:sldId id="295" r:id="rId20"/>
    <p:sldId id="287" r:id="rId21"/>
    <p:sldId id="288" r:id="rId22"/>
    <p:sldId id="289" r:id="rId23"/>
    <p:sldId id="290" r:id="rId24"/>
    <p:sldId id="299" r:id="rId25"/>
    <p:sldId id="300" r:id="rId26"/>
    <p:sldId id="297" r:id="rId27"/>
    <p:sldId id="291" r:id="rId28"/>
    <p:sldId id="293" r:id="rId29"/>
    <p:sldId id="277" r:id="rId30"/>
    <p:sldId id="25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ENOVO" initials="M" lastIdx="9" clrIdx="0">
    <p:extLst>
      <p:ext uri="{19B8F6BF-5375-455C-9EA6-DF929625EA0E}">
        <p15:presenceInfo xmlns:p15="http://schemas.microsoft.com/office/powerpoint/2012/main" userId="MC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4F"/>
    <a:srgbClr val="6565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4"/>
    <p:restoredTop sz="94728"/>
  </p:normalViewPr>
  <p:slideViewPr>
    <p:cSldViewPr snapToGrid="0" snapToObjects="1">
      <p:cViewPr varScale="1">
        <p:scale>
          <a:sx n="80" d="100"/>
          <a:sy n="80" d="100"/>
        </p:scale>
        <p:origin x="42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563569390909148E-2"/>
          <c:y val="8.2732215779617813E-2"/>
          <c:w val="0.96507936507936498"/>
          <c:h val="0.68823529411764695"/>
        </c:manualLayout>
      </c:layout>
      <c:barChart>
        <c:barDir val="col"/>
        <c:grouping val="clustered"/>
        <c:varyColors val="0"/>
        <c:ser>
          <c:idx val="0"/>
          <c:order val="0"/>
          <c:tx>
            <c:strRef>
              <c:f>Sheet1!$A$2</c:f>
              <c:strCache>
                <c:ptCount val="1"/>
                <c:pt idx="0">
                  <c:v>RDA 19+ years .8g/kg</c:v>
                </c:pt>
              </c:strCache>
            </c:strRef>
          </c:tx>
          <c:spPr>
            <a:solidFill>
              <a:schemeClr val="tx2">
                <a:lumMod val="20000"/>
                <a:lumOff val="80000"/>
              </a:schemeClr>
            </a:solidFill>
            <a:ln w="19050">
              <a:solidFill>
                <a:schemeClr val="bg1"/>
              </a:solidFill>
              <a:prstDash val="solid"/>
            </a:ln>
          </c:spPr>
          <c:invertIfNegative val="0"/>
          <c:cat>
            <c:strRef>
              <c:f>Sheet1!$B$1:$B$1</c:f>
              <c:strCache>
                <c:ptCount val="1"/>
                <c:pt idx="0">
                  <c:v>Protein g/day</c:v>
                </c:pt>
              </c:strCache>
            </c:strRef>
          </c:cat>
          <c:val>
            <c:numRef>
              <c:f>Sheet1!$B$2:$B$2</c:f>
              <c:numCache>
                <c:formatCode>General</c:formatCode>
                <c:ptCount val="1"/>
                <c:pt idx="0">
                  <c:v>50</c:v>
                </c:pt>
              </c:numCache>
            </c:numRef>
          </c:val>
          <c:extLst>
            <c:ext xmlns:c16="http://schemas.microsoft.com/office/drawing/2014/chart" uri="{C3380CC4-5D6E-409C-BE32-E72D297353CC}">
              <c16:uniqueId val="{00000000-ACC4-4EA4-8D87-7FE0CB6CFAD5}"/>
            </c:ext>
          </c:extLst>
        </c:ser>
        <c:ser>
          <c:idx val="1"/>
          <c:order val="1"/>
          <c:tx>
            <c:strRef>
              <c:f>Sheet1!$A$3</c:f>
              <c:strCache>
                <c:ptCount val="1"/>
                <c:pt idx="0">
                  <c:v>Elderly May Need More</c:v>
                </c:pt>
              </c:strCache>
            </c:strRef>
          </c:tx>
          <c:spPr>
            <a:solidFill>
              <a:schemeClr val="tx2">
                <a:lumMod val="40000"/>
                <a:lumOff val="60000"/>
              </a:schemeClr>
            </a:solidFill>
            <a:ln w="19050">
              <a:solidFill>
                <a:schemeClr val="bg1"/>
              </a:solidFill>
              <a:prstDash val="solid"/>
            </a:ln>
          </c:spPr>
          <c:invertIfNegative val="0"/>
          <c:dLbls>
            <c:dLbl>
              <c:idx val="0"/>
              <c:tx>
                <c:rich>
                  <a:bodyPr/>
                  <a:lstStyle/>
                  <a:p>
                    <a:r>
                      <a:rPr lang="en-US" dirty="0">
                        <a:latin typeface="Calibri"/>
                        <a:cs typeface="Calibri"/>
                      </a:rPr>
                      <a:t>↑</a:t>
                    </a:r>
                    <a:r>
                      <a:rPr lang="en-US" dirty="0"/>
                      <a:t>25-50 %*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Sheet1!$B$3:$B$3</c:f>
              <c:numCache>
                <c:formatCode>General</c:formatCode>
                <c:ptCount val="1"/>
                <c:pt idx="0">
                  <c:v>68</c:v>
                </c:pt>
              </c:numCache>
            </c:numRef>
          </c:val>
          <c:extLst>
            <c:ext xmlns:c16="http://schemas.microsoft.com/office/drawing/2014/chart" uri="{C3380CC4-5D6E-409C-BE32-E72D297353CC}">
              <c16:uniqueId val="{00000002-ACC4-4EA4-8D87-7FE0CB6CFAD5}"/>
            </c:ext>
          </c:extLst>
        </c:ser>
        <c:ser>
          <c:idx val="3"/>
          <c:order val="2"/>
          <c:tx>
            <c:strRef>
              <c:f>Sheet1!$A$4</c:f>
              <c:strCache>
                <c:ptCount val="1"/>
                <c:pt idx="0">
                  <c:v>AVG Intake </c:v>
                </c:pt>
              </c:strCache>
            </c:strRef>
          </c:tx>
          <c:spPr>
            <a:solidFill>
              <a:schemeClr val="tx2">
                <a:lumMod val="60000"/>
                <a:lumOff val="40000"/>
              </a:schemeClr>
            </a:solidFill>
            <a:ln w="19050">
              <a:solidFill>
                <a:schemeClr val="bg1"/>
              </a:solidFill>
              <a:prstDash val="solid"/>
            </a:ln>
          </c:spPr>
          <c:invertIfNegative val="0"/>
          <c:dLbls>
            <c:dLbl>
              <c:idx val="0"/>
              <c:tx>
                <c:rich>
                  <a:bodyPr/>
                  <a:lstStyle/>
                  <a:p>
                    <a:r>
                      <a:rPr lang="en-US" dirty="0">
                        <a:latin typeface="Calibri"/>
                        <a:cs typeface="Calibri"/>
                      </a:rPr>
                      <a:t>↑</a:t>
                    </a:r>
                    <a:r>
                      <a:rPr lang="en-US" dirty="0"/>
                      <a:t>50-88 %*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Sheet1!$B$4:$B$4</c:f>
              <c:numCache>
                <c:formatCode>General</c:formatCode>
                <c:ptCount val="1"/>
                <c:pt idx="0">
                  <c:v>84</c:v>
                </c:pt>
              </c:numCache>
            </c:numRef>
          </c:val>
          <c:extLst>
            <c:ext xmlns:c16="http://schemas.microsoft.com/office/drawing/2014/chart" uri="{C3380CC4-5D6E-409C-BE32-E72D297353CC}">
              <c16:uniqueId val="{00000004-ACC4-4EA4-8D87-7FE0CB6CFAD5}"/>
            </c:ext>
          </c:extLst>
        </c:ser>
        <c:ser>
          <c:idx val="4"/>
          <c:order val="3"/>
          <c:tx>
            <c:strRef>
              <c:f>Sheet1!$A$5</c:f>
              <c:strCache>
                <c:ptCount val="1"/>
                <c:pt idx="0">
                  <c:v>AVG Intake + 8 fl oz BOOST HP</c:v>
                </c:pt>
              </c:strCache>
            </c:strRef>
          </c:tx>
          <c:spPr>
            <a:solidFill>
              <a:schemeClr val="accent2">
                <a:lumMod val="75000"/>
              </a:schemeClr>
            </a:solidFill>
            <a:ln w="19050">
              <a:solidFill>
                <a:schemeClr val="bg1"/>
              </a:solidFill>
              <a:prstDash val="solid"/>
            </a:ln>
          </c:spPr>
          <c:invertIfNegative val="0"/>
          <c:dLbls>
            <c:dLbl>
              <c:idx val="0"/>
              <c:tx>
                <c:rich>
                  <a:bodyPr/>
                  <a:lstStyle/>
                  <a:p>
                    <a:r>
                      <a:rPr lang="en-US" dirty="0">
                        <a:latin typeface="Calibri"/>
                        <a:cs typeface="Calibri"/>
                      </a:rPr>
                      <a:t>↑</a:t>
                    </a:r>
                    <a:r>
                      <a:rPr lang="en-US" dirty="0"/>
                      <a:t>150 %*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Sheet1!$B$5:$B$5</c:f>
              <c:numCache>
                <c:formatCode>General</c:formatCode>
                <c:ptCount val="1"/>
                <c:pt idx="0">
                  <c:v>125</c:v>
                </c:pt>
              </c:numCache>
            </c:numRef>
          </c:val>
          <c:extLst>
            <c:ext xmlns:c16="http://schemas.microsoft.com/office/drawing/2014/chart" uri="{C3380CC4-5D6E-409C-BE32-E72D297353CC}">
              <c16:uniqueId val="{00000006-ACC4-4EA4-8D87-7FE0CB6CFAD5}"/>
            </c:ext>
          </c:extLst>
        </c:ser>
        <c:dLbls>
          <c:showLegendKey val="0"/>
          <c:showVal val="0"/>
          <c:showCatName val="0"/>
          <c:showSerName val="0"/>
          <c:showPercent val="0"/>
          <c:showBubbleSize val="0"/>
        </c:dLbls>
        <c:gapWidth val="100"/>
        <c:axId val="1152806240"/>
        <c:axId val="1178368592"/>
      </c:barChart>
      <c:catAx>
        <c:axId val="1152806240"/>
        <c:scaling>
          <c:orientation val="minMax"/>
        </c:scaling>
        <c:delete val="1"/>
        <c:axPos val="b"/>
        <c:numFmt formatCode="General" sourceLinked="1"/>
        <c:majorTickMark val="out"/>
        <c:minorTickMark val="none"/>
        <c:tickLblPos val="nextTo"/>
        <c:crossAx val="1178368592"/>
        <c:crosses val="autoZero"/>
        <c:auto val="1"/>
        <c:lblAlgn val="ctr"/>
        <c:lblOffset val="100"/>
        <c:tickLblSkip val="1"/>
        <c:tickMarkSkip val="1"/>
        <c:noMultiLvlLbl val="0"/>
      </c:catAx>
      <c:valAx>
        <c:axId val="1178368592"/>
        <c:scaling>
          <c:orientation val="minMax"/>
          <c:max val="125"/>
          <c:min val="0"/>
        </c:scaling>
        <c:delete val="1"/>
        <c:axPos val="l"/>
        <c:numFmt formatCode="General" sourceLinked="1"/>
        <c:majorTickMark val="out"/>
        <c:minorTickMark val="none"/>
        <c:tickLblPos val="nextTo"/>
        <c:crossAx val="1152806240"/>
        <c:crosses val="autoZero"/>
        <c:crossBetween val="between"/>
      </c:valAx>
    </c:plotArea>
    <c:plotVisOnly val="1"/>
    <c:dispBlanksAs val="gap"/>
    <c:showDLblsOverMax val="0"/>
  </c:chart>
  <c:spPr>
    <a:noFill/>
    <a:ln>
      <a:noFill/>
    </a:ln>
  </c:spPr>
  <c:txPr>
    <a:bodyPr/>
    <a:lstStyle/>
    <a:p>
      <a:pPr>
        <a:defRPr sz="2005"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0.05086</cdr:x>
      <cdr:y>0.19721</cdr:y>
    </cdr:from>
    <cdr:to>
      <cdr:x>0.09729</cdr:x>
      <cdr:y>0.88235</cdr:y>
    </cdr:to>
    <cdr:sp macro="" textlink="">
      <cdr:nvSpPr>
        <cdr:cNvPr id="2" name="TextBox 1"/>
        <cdr:cNvSpPr txBox="1"/>
      </cdr:nvSpPr>
      <cdr:spPr>
        <a:xfrm xmlns:a="http://schemas.openxmlformats.org/drawingml/2006/main">
          <a:off x="416297" y="874107"/>
          <a:ext cx="380036" cy="3036733"/>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l"/>
          <a:r>
            <a:rPr lang="en-US" sz="2400" b="1" dirty="0" err="1">
              <a:solidFill>
                <a:schemeClr val="tx1"/>
              </a:solidFill>
            </a:rPr>
            <a:t>Niveaux</a:t>
          </a:r>
          <a:r>
            <a:rPr lang="en-US" sz="2400" b="1" dirty="0">
              <a:solidFill>
                <a:schemeClr val="tx1"/>
              </a:solidFill>
            </a:rPr>
            <a:t> de </a:t>
          </a:r>
          <a:r>
            <a:rPr lang="en-US" sz="2400" b="1" dirty="0" err="1">
              <a:solidFill>
                <a:schemeClr val="tx1"/>
              </a:solidFill>
            </a:rPr>
            <a:t>protéines</a:t>
          </a:r>
          <a:endParaRPr lang="en-US" sz="24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72FDD5-5AA5-8A4C-B084-DFB10384CDDB}" type="datetimeFigureOut">
              <a:rPr lang="en-US" smtClean="0"/>
              <a:t>7/16/2018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D27CC-F946-B944-B196-937E327E2B8F}" type="slidenum">
              <a:rPr lang="en-US" smtClean="0"/>
              <a:t>‹#›</a:t>
            </a:fld>
            <a:endParaRPr lang="en-US"/>
          </a:p>
        </p:txBody>
      </p:sp>
    </p:spTree>
    <p:extLst>
      <p:ext uri="{BB962C8B-B14F-4D97-AF65-F5344CB8AC3E}">
        <p14:creationId xmlns:p14="http://schemas.microsoft.com/office/powerpoint/2010/main" val="17264333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a:t>
            </a:fld>
            <a:endParaRPr lang="en-US"/>
          </a:p>
        </p:txBody>
      </p:sp>
    </p:spTree>
    <p:extLst>
      <p:ext uri="{BB962C8B-B14F-4D97-AF65-F5344CB8AC3E}">
        <p14:creationId xmlns:p14="http://schemas.microsoft.com/office/powerpoint/2010/main" val="205689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10g of EAA, 3h capture; spelling mistake;</a:t>
            </a:r>
            <a:r>
              <a:rPr lang="en-US" baseline="0" dirty="0"/>
              <a:t> stats.</a:t>
            </a:r>
            <a:endParaRPr lang="en-US" dirty="0"/>
          </a:p>
        </p:txBody>
      </p:sp>
      <p:sp>
        <p:nvSpPr>
          <p:cNvPr id="4" name="Slide Number Placeholder 3"/>
          <p:cNvSpPr>
            <a:spLocks noGrp="1"/>
          </p:cNvSpPr>
          <p:nvPr>
            <p:ph type="sldNum" sz="quarter" idx="10"/>
          </p:nvPr>
        </p:nvSpPr>
        <p:spPr/>
        <p:txBody>
          <a:bodyPr/>
          <a:lstStyle/>
          <a:p>
            <a:fld id="{90FDEFC3-9B45-C948-985D-58928C445CAB}" type="slidenum">
              <a:rPr lang="en-US" smtClean="0"/>
              <a:t>20</a:t>
            </a:fld>
            <a:endParaRPr lang="en-US"/>
          </a:p>
        </p:txBody>
      </p:sp>
    </p:spTree>
    <p:extLst>
      <p:ext uri="{BB962C8B-B14F-4D97-AF65-F5344CB8AC3E}">
        <p14:creationId xmlns:p14="http://schemas.microsoft.com/office/powerpoint/2010/main" val="27312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184E4-807A-4143-B68F-3EA4C5715FA5}" type="slidenum">
              <a:rPr lang="en-US" smtClean="0"/>
              <a:t>21</a:t>
            </a:fld>
            <a:endParaRPr lang="en-US"/>
          </a:p>
        </p:txBody>
      </p:sp>
    </p:spTree>
    <p:extLst>
      <p:ext uri="{BB962C8B-B14F-4D97-AF65-F5344CB8AC3E}">
        <p14:creationId xmlns:p14="http://schemas.microsoft.com/office/powerpoint/2010/main" val="111787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22</a:t>
            </a:fld>
            <a:endParaRPr lang="en-US"/>
          </a:p>
        </p:txBody>
      </p:sp>
    </p:spTree>
    <p:extLst>
      <p:ext uri="{BB962C8B-B14F-4D97-AF65-F5344CB8AC3E}">
        <p14:creationId xmlns:p14="http://schemas.microsoft.com/office/powerpoint/2010/main" val="128392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23</a:t>
            </a:fld>
            <a:endParaRPr lang="en-US"/>
          </a:p>
        </p:txBody>
      </p:sp>
    </p:spTree>
    <p:extLst>
      <p:ext uri="{BB962C8B-B14F-4D97-AF65-F5344CB8AC3E}">
        <p14:creationId xmlns:p14="http://schemas.microsoft.com/office/powerpoint/2010/main" val="27390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higher rates of leucine oxidation in S20 vs. W20 suggest that a greater proportion of the amino acids from soy protein were diverted towards oxidation, and were thus unavailable as substrate for protein synthesis.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0D27CC-F946-B944-B196-937E327E2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37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determine the effect of diets high or moderate in dietary protein (as dairy with calcium and vitamin D) along with a diet and exercise induced caloric deficit of 750 kcal/d on loss of fat mass and retention of lean mass in otherwise healthy young overweight and obese females</a:t>
            </a:r>
          </a:p>
          <a:p>
            <a:endParaRPr lang="en-US" dirty="0"/>
          </a:p>
        </p:txBody>
      </p:sp>
      <p:sp>
        <p:nvSpPr>
          <p:cNvPr id="4" name="Slide Number Placeholder 3"/>
          <p:cNvSpPr>
            <a:spLocks noGrp="1"/>
          </p:cNvSpPr>
          <p:nvPr>
            <p:ph type="sldNum" sz="quarter" idx="10"/>
          </p:nvPr>
        </p:nvSpPr>
        <p:spPr/>
        <p:txBody>
          <a:bodyPr/>
          <a:lstStyle/>
          <a:p>
            <a:fld id="{3BB184E4-807A-4143-B68F-3EA4C5715FA5}" type="slidenum">
              <a:rPr lang="en-US" smtClean="0"/>
              <a:t>26</a:t>
            </a:fld>
            <a:endParaRPr lang="en-US"/>
          </a:p>
        </p:txBody>
      </p:sp>
    </p:spTree>
    <p:extLst>
      <p:ext uri="{BB962C8B-B14F-4D97-AF65-F5344CB8AC3E}">
        <p14:creationId xmlns:p14="http://schemas.microsoft.com/office/powerpoint/2010/main" val="197394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27</a:t>
            </a:fld>
            <a:endParaRPr lang="en-US"/>
          </a:p>
        </p:txBody>
      </p:sp>
    </p:spTree>
    <p:extLst>
      <p:ext uri="{BB962C8B-B14F-4D97-AF65-F5344CB8AC3E}">
        <p14:creationId xmlns:p14="http://schemas.microsoft.com/office/powerpoint/2010/main" val="145395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7</a:t>
            </a:fld>
            <a:endParaRPr lang="en-CA" dirty="0"/>
          </a:p>
        </p:txBody>
      </p:sp>
    </p:spTree>
    <p:extLst>
      <p:ext uri="{BB962C8B-B14F-4D97-AF65-F5344CB8AC3E}">
        <p14:creationId xmlns:p14="http://schemas.microsoft.com/office/powerpoint/2010/main" val="77236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8</a:t>
            </a:fld>
            <a:endParaRPr lang="en-CA" dirty="0"/>
          </a:p>
        </p:txBody>
      </p:sp>
    </p:spTree>
    <p:extLst>
      <p:ext uri="{BB962C8B-B14F-4D97-AF65-F5344CB8AC3E}">
        <p14:creationId xmlns:p14="http://schemas.microsoft.com/office/powerpoint/2010/main" val="18860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7"/>
            <a:ext cx="4325471" cy="3291320"/>
          </a:xfrm>
          <a:prstGeom prst="rect">
            <a:avLst/>
          </a:prstGeom>
          <a:solidFill>
            <a:srgbClr val="FFFFFF"/>
          </a:solidFill>
          <a:ln w="9525">
            <a:solidFill>
              <a:srgbClr val="000000"/>
            </a:solidFill>
            <a:miter lim="800000"/>
            <a:headEnd/>
            <a:tailEnd/>
          </a:ln>
          <a:effectLst/>
        </p:spPr>
        <p:txBody>
          <a:bodyPr wrap="none" lIns="86729" tIns="43366" rIns="86729" bIns="43366" anchor="ctr"/>
          <a:lstStyle/>
          <a:p>
            <a:endParaRPr lang="en-CA" dirty="0"/>
          </a:p>
        </p:txBody>
      </p:sp>
      <p:sp>
        <p:nvSpPr>
          <p:cNvPr id="3" name="Notes Placeholder 2"/>
          <p:cNvSpPr>
            <a:spLocks noGrp="1"/>
          </p:cNvSpPr>
          <p:nvPr>
            <p:ph type="body" sz="quarter" idx="10"/>
          </p:nvPr>
        </p:nvSpPr>
        <p:spPr/>
        <p:txBody>
          <a:bodyPr/>
          <a:lstStyle/>
          <a:p>
            <a:r>
              <a:rPr lang="en-CA" dirty="0">
                <a:solidFill>
                  <a:srgbClr val="FFFFFF"/>
                </a:solidFill>
              </a:rPr>
              <a:t>Smaller loss of LBM over 3 years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Increased protein intake results in less loss of lean mass over a 3 year period</a:t>
            </a:r>
          </a:p>
          <a:p>
            <a:endParaRPr lang="en-US" dirty="0"/>
          </a:p>
        </p:txBody>
      </p:sp>
    </p:spTree>
    <p:extLst>
      <p:ext uri="{BB962C8B-B14F-4D97-AF65-F5344CB8AC3E}">
        <p14:creationId xmlns:p14="http://schemas.microsoft.com/office/powerpoint/2010/main" val="96337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Rot="1" noChangeAspect="1" noChangeArrowheads="1" noTextEdit="1"/>
          </p:cNvSpPr>
          <p:nvPr>
            <p:ph type="sldImg"/>
          </p:nvPr>
        </p:nvSpPr>
        <p:spPr>
          <a:ln/>
        </p:spPr>
      </p:sp>
      <p:sp>
        <p:nvSpPr>
          <p:cNvPr id="22937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2894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14</a:t>
            </a:fld>
            <a:endParaRPr lang="en-CA" dirty="0"/>
          </a:p>
        </p:txBody>
      </p:sp>
    </p:spTree>
    <p:extLst>
      <p:ext uri="{BB962C8B-B14F-4D97-AF65-F5344CB8AC3E}">
        <p14:creationId xmlns:p14="http://schemas.microsoft.com/office/powerpoint/2010/main" val="6248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Institutionalized</a:t>
            </a:r>
            <a:r>
              <a:rPr lang="en-US" baseline="0" dirty="0"/>
              <a:t> range ~18 at dinner</a:t>
            </a:r>
          </a:p>
          <a:p>
            <a:r>
              <a:rPr lang="en-US" baseline="0" dirty="0"/>
              <a:t>Importantly most studies only report per meal protein with no consideration of quality, so for ex since most breakfast protein comes from lower quality proteins like cereal grains potentially further compounding the problem of low pro intake</a:t>
            </a:r>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15</a:t>
            </a:fld>
            <a:endParaRPr lang="en-US"/>
          </a:p>
        </p:txBody>
      </p:sp>
    </p:spTree>
    <p:extLst>
      <p:ext uri="{BB962C8B-B14F-4D97-AF65-F5344CB8AC3E}">
        <p14:creationId xmlns:p14="http://schemas.microsoft.com/office/powerpoint/2010/main" val="81982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quality proteins, so we may need more. </a:t>
            </a:r>
          </a:p>
        </p:txBody>
      </p:sp>
      <p:sp>
        <p:nvSpPr>
          <p:cNvPr id="4" name="Slide Number Placeholder 3"/>
          <p:cNvSpPr>
            <a:spLocks noGrp="1"/>
          </p:cNvSpPr>
          <p:nvPr>
            <p:ph type="sldNum" sz="quarter" idx="10"/>
          </p:nvPr>
        </p:nvSpPr>
        <p:spPr/>
        <p:txBody>
          <a:bodyPr/>
          <a:lstStyle/>
          <a:p>
            <a:fld id="{90FDEFC3-9B45-C948-985D-58928C445CAB}" type="slidenum">
              <a:rPr lang="en-US" smtClean="0"/>
              <a:t>16</a:t>
            </a:fld>
            <a:endParaRPr lang="en-US"/>
          </a:p>
        </p:txBody>
      </p:sp>
    </p:spTree>
    <p:extLst>
      <p:ext uri="{BB962C8B-B14F-4D97-AF65-F5344CB8AC3E}">
        <p14:creationId xmlns:p14="http://schemas.microsoft.com/office/powerpoint/2010/main" val="186295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19</a:t>
            </a:fld>
            <a:endParaRPr lang="en-CA" dirty="0"/>
          </a:p>
        </p:txBody>
      </p:sp>
    </p:spTree>
    <p:extLst>
      <p:ext uri="{BB962C8B-B14F-4D97-AF65-F5344CB8AC3E}">
        <p14:creationId xmlns:p14="http://schemas.microsoft.com/office/powerpoint/2010/main" val="127098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dirty="0"/>
          </a:p>
        </p:txBody>
      </p:sp>
    </p:spTree>
    <p:extLst>
      <p:ext uri="{BB962C8B-B14F-4D97-AF65-F5344CB8AC3E}">
        <p14:creationId xmlns:p14="http://schemas.microsoft.com/office/powerpoint/2010/main" val="185937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64389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08309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04520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5721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25769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145825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48412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1971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81E4D698-88EE-E64C-9695-88967860F300}" type="datetimeFigureOut">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42897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81E4D698-88EE-E64C-9695-88967860F300}" type="datetimeFigureOut">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199678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4D698-88EE-E64C-9695-88967860F300}" type="datetimeFigureOut">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91034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325899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54162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4D698-88EE-E64C-9695-88967860F300}" type="datetimeFigureOut">
              <a:rPr lang="en-US" smtClean="0"/>
              <a:t>7/16/2018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F4F49-A8FA-2B4C-B4F8-4E81AADFC9D7}" type="slidenum">
              <a:rPr lang="en-US" smtClean="0"/>
              <a:t>‹#›</a:t>
            </a:fld>
            <a:endParaRPr lang="en-US"/>
          </a:p>
        </p:txBody>
      </p:sp>
      <p:sp>
        <p:nvSpPr>
          <p:cNvPr id="7" name="Freeform 6"/>
          <p:cNvSpPr/>
          <p:nvPr userDrawn="1"/>
        </p:nvSpPr>
        <p:spPr>
          <a:xfrm>
            <a:off x="-12700" y="5803899"/>
            <a:ext cx="9183502" cy="1040154"/>
          </a:xfrm>
          <a:custGeom>
            <a:avLst/>
            <a:gdLst>
              <a:gd name="connsiteX0" fmla="*/ 0 w 9170803"/>
              <a:gd name="connsiteY0" fmla="*/ 0 h 1583567"/>
              <a:gd name="connsiteX1" fmla="*/ 0 w 9170803"/>
              <a:gd name="connsiteY1" fmla="*/ 1583567 h 1583567"/>
              <a:gd name="connsiteX2" fmla="*/ 9170803 w 9170803"/>
              <a:gd name="connsiteY2" fmla="*/ 1583567 h 1583567"/>
              <a:gd name="connsiteX3" fmla="*/ 9154309 w 9170803"/>
              <a:gd name="connsiteY3" fmla="*/ 280423 h 1583567"/>
              <a:gd name="connsiteX4" fmla="*/ 9154309 w 9170803"/>
              <a:gd name="connsiteY4" fmla="*/ 280423 h 15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803" h="1583567">
                <a:moveTo>
                  <a:pt x="0" y="0"/>
                </a:moveTo>
                <a:lnTo>
                  <a:pt x="0" y="1583567"/>
                </a:lnTo>
                <a:lnTo>
                  <a:pt x="9170803" y="1583567"/>
                </a:lnTo>
                <a:lnTo>
                  <a:pt x="9154309" y="280423"/>
                </a:lnTo>
                <a:lnTo>
                  <a:pt x="9154309" y="280423"/>
                </a:lnTo>
              </a:path>
            </a:pathLst>
          </a:custGeom>
          <a:solidFill>
            <a:srgbClr val="65656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full_colour_reverse (1).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88633" y="6113463"/>
            <a:ext cx="1290975" cy="713577"/>
          </a:xfrm>
          <a:prstGeom prst="rect">
            <a:avLst/>
          </a:prstGeom>
        </p:spPr>
      </p:pic>
      <p:sp>
        <p:nvSpPr>
          <p:cNvPr id="9" name="Freeform 8"/>
          <p:cNvSpPr/>
          <p:nvPr userDrawn="1"/>
        </p:nvSpPr>
        <p:spPr>
          <a:xfrm>
            <a:off x="-50801" y="5753100"/>
            <a:ext cx="9196203" cy="864161"/>
          </a:xfrm>
          <a:custGeom>
            <a:avLst/>
            <a:gdLst>
              <a:gd name="connsiteX0" fmla="*/ 0 w 9631458"/>
              <a:gd name="connsiteY0" fmla="*/ 0 h 1135209"/>
              <a:gd name="connsiteX1" fmla="*/ 2454420 w 9631458"/>
              <a:gd name="connsiteY1" fmla="*/ 1132632 h 1135209"/>
              <a:gd name="connsiteX2" fmla="*/ 9131127 w 9631458"/>
              <a:gd name="connsiteY2" fmla="*/ 308900 h 1135209"/>
              <a:gd name="connsiteX3" fmla="*/ 9148291 w 9631458"/>
              <a:gd name="connsiteY3" fmla="*/ 291739 h 1135209"/>
            </a:gdLst>
            <a:ahLst/>
            <a:cxnLst>
              <a:cxn ang="0">
                <a:pos x="connsiteX0" y="connsiteY0"/>
              </a:cxn>
              <a:cxn ang="0">
                <a:pos x="connsiteX1" y="connsiteY1"/>
              </a:cxn>
              <a:cxn ang="0">
                <a:pos x="connsiteX2" y="connsiteY2"/>
              </a:cxn>
              <a:cxn ang="0">
                <a:pos x="connsiteX3" y="connsiteY3"/>
              </a:cxn>
            </a:cxnLst>
            <a:rect l="l" t="t" r="r" b="b"/>
            <a:pathLst>
              <a:path w="9631458" h="1135209">
                <a:moveTo>
                  <a:pt x="0" y="0"/>
                </a:moveTo>
                <a:cubicBezTo>
                  <a:pt x="466283" y="540574"/>
                  <a:pt x="932566" y="1081149"/>
                  <a:pt x="2454420" y="1132632"/>
                </a:cubicBezTo>
                <a:cubicBezTo>
                  <a:pt x="3976274" y="1184115"/>
                  <a:pt x="8015482" y="449049"/>
                  <a:pt x="9131127" y="308900"/>
                </a:cubicBezTo>
                <a:cubicBezTo>
                  <a:pt x="10246772" y="168751"/>
                  <a:pt x="9148291" y="291739"/>
                  <a:pt x="9148291" y="291739"/>
                </a:cubicBezTo>
              </a:path>
            </a:pathLst>
          </a:custGeom>
          <a:solidFill>
            <a:schemeClr val="bg1"/>
          </a:solidFill>
          <a:ln w="762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itle 1"/>
          <p:cNvSpPr txBox="1">
            <a:spLocks/>
          </p:cNvSpPr>
          <p:nvPr userDrawn="1"/>
        </p:nvSpPr>
        <p:spPr>
          <a:xfrm>
            <a:off x="0" y="1498"/>
            <a:ext cx="9144000" cy="1143000"/>
          </a:xfrm>
          <a:prstGeom prst="rect">
            <a:avLst/>
          </a:prstGeom>
          <a:noFill/>
          <a:ln>
            <a:solidFill>
              <a:srgbClr val="FFFFFF"/>
            </a:solidFill>
          </a:ln>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ln w="76200" cmpd="sng">
                <a:solidFill>
                  <a:srgbClr val="800000"/>
                </a:solidFill>
              </a:ln>
              <a:solidFill>
                <a:schemeClr val="bg1"/>
              </a:solidFill>
              <a:latin typeface="American Typewriter"/>
              <a:cs typeface="American Typewriter"/>
            </a:endParaRPr>
          </a:p>
        </p:txBody>
      </p:sp>
      <p:cxnSp>
        <p:nvCxnSpPr>
          <p:cNvPr id="12" name="Straight Connector 11"/>
          <p:cNvCxnSpPr/>
          <p:nvPr userDrawn="1"/>
        </p:nvCxnSpPr>
        <p:spPr>
          <a:xfrm>
            <a:off x="0" y="967154"/>
            <a:ext cx="5715000" cy="29308"/>
          </a:xfrm>
          <a:prstGeom prst="line">
            <a:avLst/>
          </a:prstGeom>
          <a:ln w="76200" cmpd="sng">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7092451" y="6567844"/>
            <a:ext cx="1502510" cy="246221"/>
          </a:xfrm>
          <a:prstGeom prst="rect">
            <a:avLst/>
          </a:prstGeom>
        </p:spPr>
        <p:txBody>
          <a:bodyPr wrap="none">
            <a:spAutoFit/>
          </a:bodyPr>
          <a:lstStyle/>
          <a:p>
            <a:pPr lvl="0">
              <a:defRPr/>
            </a:pPr>
            <a:r>
              <a:rPr lang="en-US" sz="1000" dirty="0">
                <a:solidFill>
                  <a:srgbClr val="FFFFFF"/>
                </a:solidFill>
                <a:latin typeface="Arial" pitchFamily="34" charset="0"/>
                <a:cs typeface="Arial" pitchFamily="34" charset="0"/>
                <a:sym typeface="Symbol" pitchFamily="18" charset="2"/>
              </a:rPr>
              <a:t> Tanya Holloway PhD</a:t>
            </a:r>
          </a:p>
        </p:txBody>
      </p:sp>
    </p:spTree>
    <p:extLst>
      <p:ext uri="{BB962C8B-B14F-4D97-AF65-F5344CB8AC3E}">
        <p14:creationId xmlns:p14="http://schemas.microsoft.com/office/powerpoint/2010/main" val="76297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hyperlink" Target="http://www.milk-strategy.com/archive/june2006/images2/button_logos.gif" TargetMode="Externa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reeveta.files.wordpress.com/2015/02/51420220what-old-people-should-eat.jpg"/>
          <p:cNvPicPr>
            <a:picLocks noChangeAspect="1" noChangeArrowheads="1"/>
          </p:cNvPicPr>
          <p:nvPr/>
        </p:nvPicPr>
        <p:blipFill>
          <a:blip r:embed="rId2">
            <a:alphaModFix amt="79000"/>
            <a:extLst>
              <a:ext uri="{28A0092B-C50C-407E-A947-70E740481C1C}">
                <a14:useLocalDpi xmlns:a14="http://schemas.microsoft.com/office/drawing/2010/main" val="0"/>
              </a:ext>
            </a:extLst>
          </a:blip>
          <a:srcRect/>
          <a:stretch>
            <a:fillRect/>
          </a:stretch>
        </p:blipFill>
        <p:spPr bwMode="auto">
          <a:xfrm>
            <a:off x="204715" y="2403063"/>
            <a:ext cx="6348485" cy="425348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0" y="1016675"/>
            <a:ext cx="7827466" cy="1726526"/>
          </a:xfrm>
          <a:noFill/>
        </p:spPr>
        <p:txBody>
          <a:bodyPr/>
          <a:lstStyle/>
          <a:p>
            <a:r>
              <a:rPr lang="fr-CA" sz="3400" b="1" dirty="0">
                <a:latin typeface="Avenir Book" charset="0"/>
                <a:ea typeface="Avenir Book" charset="0"/>
                <a:cs typeface="Avenir Book" charset="0"/>
              </a:rPr>
              <a:t>La nutrition laitière pour un vieillissement en santé : </a:t>
            </a:r>
            <a:r>
              <a:rPr lang="fr-CA" sz="3400" b="1" dirty="0" smtClean="0">
                <a:latin typeface="Avenir Book" charset="0"/>
                <a:ea typeface="Avenir Book" charset="0"/>
                <a:cs typeface="Avenir Book" charset="0"/>
              </a:rPr>
              <a:t/>
            </a:r>
            <a:br>
              <a:rPr lang="fr-CA" sz="3400" b="1" dirty="0" smtClean="0">
                <a:latin typeface="Avenir Book" charset="0"/>
                <a:ea typeface="Avenir Book" charset="0"/>
                <a:cs typeface="Avenir Book" charset="0"/>
              </a:rPr>
            </a:br>
            <a:r>
              <a:rPr lang="fr-CA" sz="3400" b="1" dirty="0" smtClean="0">
                <a:latin typeface="Avenir Book" charset="0"/>
                <a:ea typeface="Avenir Book" charset="0"/>
                <a:cs typeface="Avenir Book" charset="0"/>
              </a:rPr>
              <a:t>recherche </a:t>
            </a:r>
            <a:r>
              <a:rPr lang="fr-CA" sz="3400" b="1" dirty="0">
                <a:latin typeface="Avenir Book" charset="0"/>
                <a:ea typeface="Avenir Book" charset="0"/>
                <a:cs typeface="Avenir Book" charset="0"/>
              </a:rPr>
              <a:t>et pratique</a:t>
            </a:r>
          </a:p>
        </p:txBody>
      </p:sp>
      <p:sp>
        <p:nvSpPr>
          <p:cNvPr id="7" name="TextBox 6"/>
          <p:cNvSpPr txBox="1"/>
          <p:nvPr/>
        </p:nvSpPr>
        <p:spPr>
          <a:xfrm>
            <a:off x="4193337" y="3224347"/>
            <a:ext cx="4372544" cy="1585049"/>
          </a:xfrm>
          <a:prstGeom prst="rect">
            <a:avLst/>
          </a:prstGeom>
          <a:noFill/>
        </p:spPr>
        <p:txBody>
          <a:bodyPr wrap="none" rtlCol="0">
            <a:spAutoFit/>
          </a:bodyPr>
          <a:lstStyle/>
          <a:p>
            <a:pPr algn="ctr"/>
            <a:r>
              <a:rPr lang="fr-CA" sz="2800" dirty="0">
                <a:latin typeface="Avenir Book" charset="0"/>
                <a:ea typeface="Avenir Book" charset="0"/>
                <a:cs typeface="Avenir Book" charset="0"/>
              </a:rPr>
              <a:t>Tanya M. </a:t>
            </a:r>
            <a:r>
              <a:rPr lang="fr-CA" sz="2800" dirty="0" err="1">
                <a:latin typeface="Avenir Book" charset="0"/>
                <a:ea typeface="Avenir Book" charset="0"/>
                <a:cs typeface="Avenir Book" charset="0"/>
              </a:rPr>
              <a:t>Holloway</a:t>
            </a:r>
            <a:r>
              <a:rPr lang="fr-CA" sz="2800" dirty="0">
                <a:latin typeface="Avenir Book" charset="0"/>
                <a:ea typeface="Avenir Book" charset="0"/>
                <a:cs typeface="Avenir Book" charset="0"/>
              </a:rPr>
              <a:t>, Ph. D.</a:t>
            </a:r>
          </a:p>
          <a:p>
            <a:pPr algn="ctr"/>
            <a:r>
              <a:rPr lang="fr-CA" sz="500" dirty="0">
                <a:latin typeface="Avenir Book" charset="0"/>
                <a:ea typeface="Avenir Book" charset="0"/>
                <a:cs typeface="Avenir Book" charset="0"/>
              </a:rPr>
              <a:t> </a:t>
            </a:r>
          </a:p>
          <a:p>
            <a:pPr algn="ctr"/>
            <a:r>
              <a:rPr lang="fr-CA" sz="1600" dirty="0">
                <a:solidFill>
                  <a:schemeClr val="bg1">
                    <a:lumMod val="50000"/>
                  </a:schemeClr>
                </a:solidFill>
                <a:latin typeface="Avenir Book" charset="0"/>
                <a:ea typeface="Avenir Book" charset="0"/>
                <a:cs typeface="Avenir Book" charset="0"/>
              </a:rPr>
              <a:t>Groupe de recherche sur le métabolisme </a:t>
            </a:r>
            <a:endParaRPr lang="fr-CA" sz="1600" dirty="0" smtClean="0">
              <a:solidFill>
                <a:schemeClr val="bg1">
                  <a:lumMod val="50000"/>
                </a:schemeClr>
              </a:solidFill>
              <a:latin typeface="Avenir Book" charset="0"/>
              <a:ea typeface="Avenir Book" charset="0"/>
              <a:cs typeface="Avenir Book" charset="0"/>
            </a:endParaRPr>
          </a:p>
          <a:p>
            <a:pPr algn="ctr"/>
            <a:r>
              <a:rPr lang="fr-CA" sz="1600" dirty="0" smtClean="0">
                <a:solidFill>
                  <a:schemeClr val="bg1">
                    <a:lumMod val="50000"/>
                  </a:schemeClr>
                </a:solidFill>
                <a:latin typeface="Avenir Book" charset="0"/>
                <a:ea typeface="Avenir Book" charset="0"/>
                <a:cs typeface="Avenir Book" charset="0"/>
              </a:rPr>
              <a:t>de </a:t>
            </a:r>
            <a:r>
              <a:rPr lang="fr-CA" sz="1600" dirty="0">
                <a:solidFill>
                  <a:schemeClr val="bg1">
                    <a:lumMod val="50000"/>
                  </a:schemeClr>
                </a:solidFill>
                <a:latin typeface="Avenir Book" charset="0"/>
                <a:ea typeface="Avenir Book" charset="0"/>
                <a:cs typeface="Avenir Book" charset="0"/>
              </a:rPr>
              <a:t>l’exercice</a:t>
            </a:r>
          </a:p>
          <a:p>
            <a:pPr algn="ctr"/>
            <a:r>
              <a:rPr lang="fr-CA" sz="1600" dirty="0">
                <a:solidFill>
                  <a:schemeClr val="bg1">
                    <a:lumMod val="50000"/>
                  </a:schemeClr>
                </a:solidFill>
                <a:latin typeface="Avenir Book" charset="0"/>
                <a:ea typeface="Avenir Book" charset="0"/>
                <a:cs typeface="Avenir Book" charset="0"/>
              </a:rPr>
              <a:t>Université McMaster</a:t>
            </a:r>
          </a:p>
          <a:p>
            <a:pPr algn="ctr"/>
            <a:r>
              <a:rPr lang="fr-CA" sz="1600" dirty="0">
                <a:solidFill>
                  <a:schemeClr val="bg1">
                    <a:lumMod val="50000"/>
                  </a:schemeClr>
                </a:solidFill>
                <a:latin typeface="Avenir Book" charset="0"/>
                <a:ea typeface="Avenir Book" charset="0"/>
                <a:cs typeface="Avenir Book" charset="0"/>
              </a:rPr>
              <a:t>Hamilton (Ontario), Canada</a:t>
            </a:r>
          </a:p>
        </p:txBody>
      </p:sp>
      <p:pic>
        <p:nvPicPr>
          <p:cNvPr id="3" name="Picture 2"/>
          <p:cNvPicPr>
            <a:picLocks noChangeAspect="1"/>
          </p:cNvPicPr>
          <p:nvPr/>
        </p:nvPicPr>
        <p:blipFill>
          <a:blip r:embed="rId3"/>
          <a:stretch>
            <a:fillRect/>
          </a:stretch>
        </p:blipFill>
        <p:spPr>
          <a:xfrm>
            <a:off x="7827466" y="139700"/>
            <a:ext cx="1067396" cy="2095500"/>
          </a:xfrm>
          <a:prstGeom prst="rect">
            <a:avLst/>
          </a:prstGeom>
        </p:spPr>
      </p:pic>
    </p:spTree>
    <p:extLst>
      <p:ext uri="{BB962C8B-B14F-4D97-AF65-F5344CB8AC3E}">
        <p14:creationId xmlns:p14="http://schemas.microsoft.com/office/powerpoint/2010/main" val="3379242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9" y="402164"/>
            <a:ext cx="8848881" cy="910532"/>
          </a:xfrm>
        </p:spPr>
        <p:txBody>
          <a:bodyPr>
            <a:noAutofit/>
          </a:bodyPr>
          <a:lstStyle/>
          <a:p>
            <a:pPr algn="l"/>
            <a:r>
              <a:rPr lang="fr-CA" sz="3000" b="1" dirty="0">
                <a:solidFill>
                  <a:srgbClr val="000000"/>
                </a:solidFill>
                <a:latin typeface="Avenir Book" charset="0"/>
                <a:ea typeface="Avenir Book" charset="0"/>
                <a:cs typeface="Avenir Book" charset="0"/>
              </a:rPr>
              <a:t>Besoins en protéines chez les personnes jeunes </a:t>
            </a:r>
            <a:r>
              <a:rPr lang="fr-CA" sz="3000" b="1" i="1" dirty="0">
                <a:solidFill>
                  <a:srgbClr val="000000"/>
                </a:solidFill>
                <a:latin typeface="Avenir Book" charset="0"/>
                <a:ea typeface="Avenir Book" charset="0"/>
                <a:cs typeface="Avenir Book" charset="0"/>
              </a:rPr>
              <a:t>vs</a:t>
            </a:r>
            <a:r>
              <a:rPr lang="fr-CA" sz="3000" b="1" dirty="0">
                <a:solidFill>
                  <a:srgbClr val="000000"/>
                </a:solidFill>
                <a:latin typeface="Avenir Book" charset="0"/>
                <a:ea typeface="Avenir Book" charset="0"/>
                <a:cs typeface="Avenir Book" charset="0"/>
              </a:rPr>
              <a:t> âgées</a:t>
            </a:r>
          </a:p>
        </p:txBody>
      </p:sp>
      <p:sp>
        <p:nvSpPr>
          <p:cNvPr id="849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 name="TextBox 7"/>
          <p:cNvSpPr txBox="1"/>
          <p:nvPr/>
        </p:nvSpPr>
        <p:spPr>
          <a:xfrm>
            <a:off x="0" y="6576002"/>
            <a:ext cx="3757760" cy="261610"/>
          </a:xfrm>
          <a:prstGeom prst="rect">
            <a:avLst/>
          </a:prstGeom>
          <a:noFill/>
        </p:spPr>
        <p:txBody>
          <a:bodyPr wrap="none" rtlCol="0">
            <a:spAutoFit/>
          </a:bodyPr>
          <a:lstStyle/>
          <a:p>
            <a:r>
              <a:rPr lang="fr-CA" sz="1100" dirty="0">
                <a:solidFill>
                  <a:srgbClr val="FFFFFF"/>
                </a:solidFill>
              </a:rPr>
              <a:t>Moore DR et coll. </a:t>
            </a:r>
            <a:r>
              <a:rPr lang="fr-CA" sz="1100" i="1" dirty="0" smtClean="0">
                <a:solidFill>
                  <a:srgbClr val="FFFFFF"/>
                </a:solidFill>
              </a:rPr>
              <a:t>J </a:t>
            </a:r>
            <a:r>
              <a:rPr lang="fr-CA" sz="1100" i="1" dirty="0" err="1">
                <a:solidFill>
                  <a:srgbClr val="FFFFFF"/>
                </a:solidFill>
              </a:rPr>
              <a:t>Gerontol</a:t>
            </a:r>
            <a:r>
              <a:rPr lang="fr-CA" sz="1100" i="1" dirty="0">
                <a:solidFill>
                  <a:srgbClr val="FFFFFF"/>
                </a:solidFill>
              </a:rPr>
              <a:t> A </a:t>
            </a:r>
            <a:r>
              <a:rPr lang="fr-CA" sz="1100" i="1" dirty="0" err="1">
                <a:solidFill>
                  <a:srgbClr val="FFFFFF"/>
                </a:solidFill>
              </a:rPr>
              <a:t>Biol</a:t>
            </a:r>
            <a:r>
              <a:rPr lang="fr-CA" sz="1100" i="1" dirty="0">
                <a:solidFill>
                  <a:srgbClr val="FFFFFF"/>
                </a:solidFill>
              </a:rPr>
              <a:t> </a:t>
            </a:r>
            <a:r>
              <a:rPr lang="fr-CA" sz="1100" i="1" dirty="0" err="1">
                <a:solidFill>
                  <a:srgbClr val="FFFFFF"/>
                </a:solidFill>
              </a:rPr>
              <a:t>Sci</a:t>
            </a:r>
            <a:r>
              <a:rPr lang="fr-CA" sz="1100" i="1" dirty="0">
                <a:solidFill>
                  <a:srgbClr val="FFFFFF"/>
                </a:solidFill>
              </a:rPr>
              <a:t> Med </a:t>
            </a:r>
            <a:r>
              <a:rPr lang="fr-CA" sz="1100" i="1" dirty="0" err="1">
                <a:solidFill>
                  <a:srgbClr val="FFFFFF"/>
                </a:solidFill>
              </a:rPr>
              <a:t>Sci</a:t>
            </a:r>
            <a:r>
              <a:rPr lang="fr-CA" sz="1100" i="1" dirty="0">
                <a:solidFill>
                  <a:srgbClr val="FFFFFF"/>
                </a:solidFill>
              </a:rPr>
              <a:t> </a:t>
            </a:r>
            <a:r>
              <a:rPr lang="fr-CA" sz="1100" dirty="0">
                <a:solidFill>
                  <a:srgbClr val="FFFFFF"/>
                </a:solidFill>
              </a:rPr>
              <a:t>2015;70:57-62.</a:t>
            </a:r>
          </a:p>
        </p:txBody>
      </p:sp>
      <p:pic>
        <p:nvPicPr>
          <p:cNvPr id="3" name="Picture 2"/>
          <p:cNvPicPr>
            <a:picLocks noChangeAspect="1"/>
          </p:cNvPicPr>
          <p:nvPr/>
        </p:nvPicPr>
        <p:blipFill>
          <a:blip r:embed="rId2"/>
          <a:stretch>
            <a:fillRect/>
          </a:stretch>
        </p:blipFill>
        <p:spPr>
          <a:xfrm>
            <a:off x="47469" y="1452206"/>
            <a:ext cx="5000896" cy="3464570"/>
          </a:xfrm>
          <a:prstGeom prst="rect">
            <a:avLst/>
          </a:prstGeom>
        </p:spPr>
      </p:pic>
      <p:pic>
        <p:nvPicPr>
          <p:cNvPr id="4" name="Picture 3"/>
          <p:cNvPicPr>
            <a:picLocks noChangeAspect="1"/>
          </p:cNvPicPr>
          <p:nvPr/>
        </p:nvPicPr>
        <p:blipFill>
          <a:blip r:embed="rId3"/>
          <a:stretch>
            <a:fillRect/>
          </a:stretch>
        </p:blipFill>
        <p:spPr>
          <a:xfrm>
            <a:off x="4704078" y="2596445"/>
            <a:ext cx="4439922" cy="3382434"/>
          </a:xfrm>
          <a:prstGeom prst="rect">
            <a:avLst/>
          </a:prstGeom>
        </p:spPr>
      </p:pic>
      <p:sp>
        <p:nvSpPr>
          <p:cNvPr id="5" name="TextBox 4"/>
          <p:cNvSpPr txBox="1"/>
          <p:nvPr/>
        </p:nvSpPr>
        <p:spPr>
          <a:xfrm>
            <a:off x="1177039" y="5233752"/>
            <a:ext cx="2794254" cy="523220"/>
          </a:xfrm>
          <a:prstGeom prst="rect">
            <a:avLst/>
          </a:prstGeom>
          <a:solidFill>
            <a:srgbClr val="800000"/>
          </a:solidFill>
        </p:spPr>
        <p:txBody>
          <a:bodyPr wrap="none" rtlCol="0">
            <a:spAutoFit/>
          </a:bodyPr>
          <a:lstStyle/>
          <a:p>
            <a:r>
              <a:rPr lang="fr-CA" sz="2800" dirty="0">
                <a:solidFill>
                  <a:schemeClr val="bg1"/>
                </a:solidFill>
              </a:rPr>
              <a:t>Jeunes = 0,24 g/kg</a:t>
            </a:r>
          </a:p>
        </p:txBody>
      </p:sp>
      <p:sp>
        <p:nvSpPr>
          <p:cNvPr id="9" name="TextBox 8"/>
          <p:cNvSpPr txBox="1"/>
          <p:nvPr/>
        </p:nvSpPr>
        <p:spPr>
          <a:xfrm>
            <a:off x="5650925" y="2032141"/>
            <a:ext cx="2698175" cy="523220"/>
          </a:xfrm>
          <a:prstGeom prst="rect">
            <a:avLst/>
          </a:prstGeom>
          <a:solidFill>
            <a:srgbClr val="800000"/>
          </a:solidFill>
        </p:spPr>
        <p:txBody>
          <a:bodyPr wrap="none" rtlCol="0">
            <a:spAutoFit/>
          </a:bodyPr>
          <a:lstStyle/>
          <a:p>
            <a:r>
              <a:rPr lang="fr-CA" sz="2800" dirty="0">
                <a:solidFill>
                  <a:schemeClr val="bg1"/>
                </a:solidFill>
              </a:rPr>
              <a:t>Âgées = 0,40 g/kg</a:t>
            </a:r>
          </a:p>
        </p:txBody>
      </p:sp>
      <p:sp>
        <p:nvSpPr>
          <p:cNvPr id="6" name="TextBox 5">
            <a:extLst>
              <a:ext uri="{FF2B5EF4-FFF2-40B4-BE49-F238E27FC236}">
                <a16:creationId xmlns:a16="http://schemas.microsoft.com/office/drawing/2014/main" id="{4DAFAC33-85B0-44B6-8584-103FAD3A4A2D}"/>
              </a:ext>
            </a:extLst>
          </p:cNvPr>
          <p:cNvSpPr txBox="1"/>
          <p:nvPr/>
        </p:nvSpPr>
        <p:spPr>
          <a:xfrm>
            <a:off x="2099653" y="4426161"/>
            <a:ext cx="889000" cy="276999"/>
          </a:xfrm>
          <a:prstGeom prst="rect">
            <a:avLst/>
          </a:prstGeom>
          <a:solidFill>
            <a:schemeClr val="bg1"/>
          </a:solidFill>
        </p:spPr>
        <p:txBody>
          <a:bodyPr wrap="square" rtlCol="0">
            <a:spAutoFit/>
          </a:bodyPr>
          <a:lstStyle/>
          <a:p>
            <a:r>
              <a:rPr lang="fr-CA" sz="1200" dirty="0"/>
              <a:t>Protéines</a:t>
            </a:r>
            <a:endParaRPr lang="en-CA" sz="1200" dirty="0"/>
          </a:p>
        </p:txBody>
      </p:sp>
      <p:sp>
        <p:nvSpPr>
          <p:cNvPr id="10" name="TextBox 9">
            <a:extLst>
              <a:ext uri="{FF2B5EF4-FFF2-40B4-BE49-F238E27FC236}">
                <a16:creationId xmlns:a16="http://schemas.microsoft.com/office/drawing/2014/main" id="{57F066D7-FA0C-4037-83BB-A6BB5769318D}"/>
              </a:ext>
            </a:extLst>
          </p:cNvPr>
          <p:cNvSpPr txBox="1"/>
          <p:nvPr/>
        </p:nvSpPr>
        <p:spPr>
          <a:xfrm>
            <a:off x="6288812" y="5495362"/>
            <a:ext cx="889000" cy="276999"/>
          </a:xfrm>
          <a:prstGeom prst="rect">
            <a:avLst/>
          </a:prstGeom>
          <a:solidFill>
            <a:schemeClr val="bg1"/>
          </a:solidFill>
        </p:spPr>
        <p:txBody>
          <a:bodyPr wrap="square" rtlCol="0">
            <a:spAutoFit/>
          </a:bodyPr>
          <a:lstStyle/>
          <a:p>
            <a:r>
              <a:rPr lang="fr-CA" sz="1200" dirty="0"/>
              <a:t>Protéines</a:t>
            </a:r>
            <a:endParaRPr lang="en-CA" sz="1200" dirty="0"/>
          </a:p>
        </p:txBody>
      </p:sp>
      <p:sp>
        <p:nvSpPr>
          <p:cNvPr id="11" name="TextBox 10">
            <a:extLst>
              <a:ext uri="{FF2B5EF4-FFF2-40B4-BE49-F238E27FC236}">
                <a16:creationId xmlns:a16="http://schemas.microsoft.com/office/drawing/2014/main" id="{2157C12A-24F4-4BA3-BDB9-61A5024C1FA8}"/>
              </a:ext>
            </a:extLst>
          </p:cNvPr>
          <p:cNvSpPr txBox="1"/>
          <p:nvPr/>
        </p:nvSpPr>
        <p:spPr>
          <a:xfrm rot="16200000">
            <a:off x="-1256194" y="2815630"/>
            <a:ext cx="3003846" cy="276999"/>
          </a:xfrm>
          <a:prstGeom prst="rect">
            <a:avLst/>
          </a:prstGeom>
          <a:solidFill>
            <a:schemeClr val="bg1"/>
          </a:solidFill>
        </p:spPr>
        <p:txBody>
          <a:bodyPr wrap="square" rtlCol="0">
            <a:spAutoFit/>
          </a:bodyPr>
          <a:lstStyle/>
          <a:p>
            <a:r>
              <a:rPr lang="fr-CA" sz="1200" dirty="0"/>
              <a:t>Taux de synthèse fractionnaire myofibrillaire</a:t>
            </a:r>
            <a:endParaRPr lang="en-CA" sz="1200" dirty="0"/>
          </a:p>
        </p:txBody>
      </p:sp>
      <p:sp>
        <p:nvSpPr>
          <p:cNvPr id="12" name="TextBox 11">
            <a:extLst>
              <a:ext uri="{FF2B5EF4-FFF2-40B4-BE49-F238E27FC236}">
                <a16:creationId xmlns:a16="http://schemas.microsoft.com/office/drawing/2014/main" id="{1EC90B64-DF27-44EC-95E1-5CE6EFBC3957}"/>
              </a:ext>
            </a:extLst>
          </p:cNvPr>
          <p:cNvSpPr txBox="1"/>
          <p:nvPr/>
        </p:nvSpPr>
        <p:spPr>
          <a:xfrm rot="16200000">
            <a:off x="3435176" y="3859469"/>
            <a:ext cx="2787658" cy="261610"/>
          </a:xfrm>
          <a:prstGeom prst="rect">
            <a:avLst/>
          </a:prstGeom>
          <a:solidFill>
            <a:schemeClr val="bg1"/>
          </a:solidFill>
        </p:spPr>
        <p:txBody>
          <a:bodyPr wrap="square" rtlCol="0">
            <a:spAutoFit/>
          </a:bodyPr>
          <a:lstStyle/>
          <a:p>
            <a:r>
              <a:rPr lang="fr-CA" sz="1100" dirty="0"/>
              <a:t>Taux de synthèse fractionnaire myofibrillaire</a:t>
            </a:r>
            <a:endParaRPr lang="en-CA" sz="1100" dirty="0"/>
          </a:p>
        </p:txBody>
      </p:sp>
    </p:spTree>
    <p:extLst>
      <p:ext uri="{BB962C8B-B14F-4D97-AF65-F5344CB8AC3E}">
        <p14:creationId xmlns:p14="http://schemas.microsoft.com/office/powerpoint/2010/main" val="4238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43285"/>
          <a:stretch/>
        </p:blipFill>
        <p:spPr>
          <a:xfrm>
            <a:off x="709385" y="1590994"/>
            <a:ext cx="7591844" cy="4072287"/>
          </a:xfrm>
          <a:prstGeom prst="rect">
            <a:avLst/>
          </a:prstGeom>
        </p:spPr>
      </p:pic>
      <p:sp>
        <p:nvSpPr>
          <p:cNvPr id="3073" name="Text Box 1"/>
          <p:cNvSpPr txBox="1">
            <a:spLocks noChangeArrowheads="1"/>
          </p:cNvSpPr>
          <p:nvPr/>
        </p:nvSpPr>
        <p:spPr bwMode="auto">
          <a:xfrm>
            <a:off x="86681" y="1277969"/>
            <a:ext cx="8934498" cy="313025"/>
          </a:xfrm>
          <a:prstGeom prst="rect">
            <a:avLst/>
          </a:prstGeom>
          <a:solidFill>
            <a:srgbClr val="FFC000"/>
          </a:solid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fr-CA" sz="1400" dirty="0">
                <a:latin typeface="Arial" pitchFamily="34" charset="0"/>
                <a:ea typeface="msgothic" charset="0"/>
                <a:cs typeface="msgothic" charset="0"/>
              </a:rPr>
              <a:t>Perte de masse maigre ajustée par quintile d’apport total en protéines ajusté pour l’apport en énergie. n = 2066. </a:t>
            </a:r>
          </a:p>
        </p:txBody>
      </p:sp>
      <p:sp>
        <p:nvSpPr>
          <p:cNvPr id="3076" name="Text Box 4"/>
          <p:cNvSpPr txBox="1">
            <a:spLocks noChangeArrowheads="1"/>
          </p:cNvSpPr>
          <p:nvPr/>
        </p:nvSpPr>
        <p:spPr bwMode="auto">
          <a:xfrm>
            <a:off x="86681" y="6625035"/>
            <a:ext cx="7161845" cy="232965"/>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fr-CA" sz="1100" dirty="0">
                <a:solidFill>
                  <a:srgbClr val="FFFFFF"/>
                </a:solidFill>
                <a:latin typeface="Arial" pitchFamily="34" charset="0"/>
                <a:ea typeface="msgothic" charset="0"/>
                <a:cs typeface="msgothic" charset="0"/>
              </a:rPr>
              <a:t>Houston DK et coll</a:t>
            </a:r>
            <a:r>
              <a:rPr lang="fr-CA" sz="1100" dirty="0" smtClean="0">
                <a:solidFill>
                  <a:srgbClr val="FFFFFF"/>
                </a:solidFill>
                <a:latin typeface="Arial" pitchFamily="34" charset="0"/>
                <a:ea typeface="msgothic" charset="0"/>
                <a:cs typeface="msgothic" charset="0"/>
              </a:rPr>
              <a:t>. </a:t>
            </a:r>
            <a:r>
              <a:rPr lang="fr-CA" sz="1100" i="1" dirty="0">
                <a:solidFill>
                  <a:srgbClr val="FFFFFF"/>
                </a:solidFill>
                <a:latin typeface="Arial" pitchFamily="34" charset="0"/>
                <a:ea typeface="msgothic" charset="0"/>
                <a:cs typeface="msgothic" charset="0"/>
              </a:rPr>
              <a:t>Am J Clin </a:t>
            </a:r>
            <a:r>
              <a:rPr lang="fr-CA" sz="1100" i="1" dirty="0" err="1">
                <a:solidFill>
                  <a:srgbClr val="FFFFFF"/>
                </a:solidFill>
                <a:latin typeface="Arial" pitchFamily="34" charset="0"/>
                <a:ea typeface="msgothic" charset="0"/>
                <a:cs typeface="msgothic" charset="0"/>
              </a:rPr>
              <a:t>Nutr</a:t>
            </a:r>
            <a:r>
              <a:rPr lang="fr-CA" sz="1100" dirty="0">
                <a:solidFill>
                  <a:srgbClr val="FFFFFF"/>
                </a:solidFill>
                <a:latin typeface="Arial" pitchFamily="34" charset="0"/>
                <a:ea typeface="msgothic" charset="0"/>
                <a:cs typeface="msgothic" charset="0"/>
              </a:rPr>
              <a:t> 2008;87:150-155</a:t>
            </a:r>
          </a:p>
        </p:txBody>
      </p:sp>
      <p:sp>
        <p:nvSpPr>
          <p:cNvPr id="3077" name="Text Box 5"/>
          <p:cNvSpPr txBox="1">
            <a:spLocks noChangeArrowheads="1"/>
          </p:cNvSpPr>
          <p:nvPr/>
        </p:nvSpPr>
        <p:spPr bwMode="auto">
          <a:xfrm>
            <a:off x="1736252" y="6270432"/>
            <a:ext cx="2330924" cy="197428"/>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fr-CA" sz="900" dirty="0">
                <a:latin typeface="Arial" pitchFamily="34" charset="0"/>
                <a:ea typeface="msgothic" charset="0"/>
                <a:cs typeface="msgothic" charset="0"/>
              </a:rPr>
              <a:t>©2008 par l’American Society for </a:t>
            </a:r>
            <a:r>
              <a:rPr lang="fr-CA" sz="900" dirty="0" smtClean="0">
                <a:latin typeface="Arial" pitchFamily="34" charset="0"/>
                <a:ea typeface="msgothic" charset="0"/>
                <a:cs typeface="msgothic" charset="0"/>
              </a:rPr>
              <a:t>Nutrition</a:t>
            </a:r>
            <a:endParaRPr lang="fr-CA" sz="900" dirty="0">
              <a:latin typeface="Arial" pitchFamily="34" charset="0"/>
              <a:ea typeface="msgothic" charset="0"/>
              <a:cs typeface="msgothic" charset="0"/>
            </a:endParaRPr>
          </a:p>
        </p:txBody>
      </p:sp>
      <p:pic>
        <p:nvPicPr>
          <p:cNvPr id="7" name="Picture 2"/>
          <p:cNvPicPr>
            <a:picLocks noChangeAspect="1" noChangeArrowheads="1"/>
          </p:cNvPicPr>
          <p:nvPr/>
        </p:nvPicPr>
        <p:blipFill>
          <a:blip r:embed="rId4" cstate="print"/>
          <a:srcRect/>
          <a:stretch>
            <a:fillRect/>
          </a:stretch>
        </p:blipFill>
        <p:spPr bwMode="auto">
          <a:xfrm>
            <a:off x="1919927" y="5972417"/>
            <a:ext cx="1605119" cy="298403"/>
          </a:xfrm>
          <a:prstGeom prst="rect">
            <a:avLst/>
          </a:prstGeom>
          <a:noFill/>
          <a:ln w="9525">
            <a:noFill/>
            <a:miter lim="800000"/>
            <a:headEnd/>
            <a:tailEnd/>
          </a:ln>
        </p:spPr>
      </p:pic>
      <p:sp>
        <p:nvSpPr>
          <p:cNvPr id="2" name="Title 1"/>
          <p:cNvSpPr>
            <a:spLocks noGrp="1"/>
          </p:cNvSpPr>
          <p:nvPr>
            <p:ph type="title"/>
          </p:nvPr>
        </p:nvSpPr>
        <p:spPr>
          <a:xfrm>
            <a:off x="-1" y="244594"/>
            <a:ext cx="9144001" cy="841533"/>
          </a:xfrm>
        </p:spPr>
        <p:txBody>
          <a:bodyPr>
            <a:noAutofit/>
          </a:bodyPr>
          <a:lstStyle/>
          <a:p>
            <a:pPr algn="l"/>
            <a:r>
              <a:rPr lang="fr-CA" sz="3900" b="1" dirty="0">
                <a:solidFill>
                  <a:srgbClr val="000000"/>
                </a:solidFill>
                <a:latin typeface="Avenir Book" charset="0"/>
                <a:ea typeface="Avenir Book" charset="0"/>
                <a:cs typeface="Avenir Book" charset="0"/>
              </a:rPr>
              <a:t>Aînés consommant plus de protéines</a:t>
            </a:r>
          </a:p>
        </p:txBody>
      </p:sp>
      <p:sp>
        <p:nvSpPr>
          <p:cNvPr id="8" name="TextBox 7">
            <a:extLst>
              <a:ext uri="{FF2B5EF4-FFF2-40B4-BE49-F238E27FC236}">
                <a16:creationId xmlns:a16="http://schemas.microsoft.com/office/drawing/2014/main" id="{310B5F02-9865-4498-9379-8EC9BE1A2ED0}"/>
              </a:ext>
            </a:extLst>
          </p:cNvPr>
          <p:cNvSpPr txBox="1"/>
          <p:nvPr/>
        </p:nvSpPr>
        <p:spPr>
          <a:xfrm rot="16200000">
            <a:off x="-721502" y="3468292"/>
            <a:ext cx="3467100"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Changement de MMA (kg) </a:t>
            </a:r>
            <a:endParaRPr lang="en-CA" sz="1600" dirty="0">
              <a:latin typeface="Century Gothic" panose="020B0502020202020204" pitchFamily="34" charset="0"/>
            </a:endParaRPr>
          </a:p>
        </p:txBody>
      </p:sp>
    </p:spTree>
    <p:extLst>
      <p:ext uri="{BB962C8B-B14F-4D97-AF65-F5344CB8AC3E}">
        <p14:creationId xmlns:p14="http://schemas.microsoft.com/office/powerpoint/2010/main" val="32029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dissolve">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1145737"/>
            <a:ext cx="8661400" cy="1793797"/>
          </a:xfrm>
        </p:spPr>
        <p:txBody>
          <a:bodyPr>
            <a:noAutofit/>
          </a:bodyPr>
          <a:lstStyle/>
          <a:p>
            <a:pPr algn="ctr"/>
            <a:r>
              <a:rPr lang="fr-CA" dirty="0">
                <a:latin typeface="Avenir Book" charset="0"/>
                <a:ea typeface="Avenir Book" charset="0"/>
                <a:cs typeface="Avenir Book" charset="0"/>
              </a:rPr>
              <a:t>Les personnes plus âgées ont besoin de </a:t>
            </a:r>
            <a:r>
              <a:rPr lang="fr-CA" u="sng" dirty="0">
                <a:latin typeface="Avenir Book" charset="0"/>
                <a:ea typeface="Avenir Book" charset="0"/>
                <a:cs typeface="Avenir Book" charset="0"/>
              </a:rPr>
              <a:t>plus grandes doses de protéines</a:t>
            </a:r>
            <a:r>
              <a:rPr lang="fr-CA" dirty="0">
                <a:latin typeface="Avenir Book" charset="0"/>
                <a:ea typeface="Avenir Book" charset="0"/>
                <a:cs typeface="Avenir Book" charset="0"/>
              </a:rPr>
              <a:t> pour stimuler la SPM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88" y="3613666"/>
            <a:ext cx="2701014" cy="2549009"/>
          </a:xfrm>
          <a:prstGeom prst="rect">
            <a:avLst/>
          </a:prstGeom>
        </p:spPr>
      </p:pic>
      <p:sp>
        <p:nvSpPr>
          <p:cNvPr id="6" name="Rectangle 5"/>
          <p:cNvSpPr/>
          <p:nvPr/>
        </p:nvSpPr>
        <p:spPr>
          <a:xfrm>
            <a:off x="4450813" y="3244334"/>
            <a:ext cx="300082" cy="369332"/>
          </a:xfrm>
          <a:prstGeom prst="rect">
            <a:avLst/>
          </a:prstGeom>
        </p:spPr>
        <p:txBody>
          <a:bodyPr wrap="none">
            <a:spAutoFit/>
          </a:bodyPr>
          <a:lstStyle/>
          <a:p>
            <a:r>
              <a:rPr lang="fr-CA">
                <a:solidFill>
                  <a:srgbClr val="000000"/>
                </a:solidFill>
                <a:latin typeface="-webkit-standard" charset="0"/>
              </a:rPr>
              <a:t> </a:t>
            </a:r>
            <a:r>
              <a:rPr lang="fr-CA"/>
              <a:t> </a:t>
            </a:r>
          </a:p>
        </p:txBody>
      </p:sp>
    </p:spTree>
    <p:extLst>
      <p:ext uri="{BB962C8B-B14F-4D97-AF65-F5344CB8AC3E}">
        <p14:creationId xmlns:p14="http://schemas.microsoft.com/office/powerpoint/2010/main" val="17198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825038248"/>
              </p:ext>
            </p:extLst>
          </p:nvPr>
        </p:nvGraphicFramePr>
        <p:xfrm>
          <a:off x="525862" y="1046133"/>
          <a:ext cx="8185150" cy="4432300"/>
        </p:xfrm>
        <a:graphic>
          <a:graphicData uri="http://schemas.openxmlformats.org/drawingml/2006/chart">
            <c:chart xmlns:c="http://schemas.openxmlformats.org/drawingml/2006/chart" xmlns:r="http://schemas.openxmlformats.org/officeDocument/2006/relationships" r:id="rId3"/>
          </a:graphicData>
        </a:graphic>
      </p:graphicFrame>
      <p:sp>
        <p:nvSpPr>
          <p:cNvPr id="225286" name="Text Box 3"/>
          <p:cNvSpPr txBox="1">
            <a:spLocks noChangeArrowheads="1"/>
          </p:cNvSpPr>
          <p:nvPr/>
        </p:nvSpPr>
        <p:spPr bwMode="auto">
          <a:xfrm>
            <a:off x="246203" y="5589045"/>
            <a:ext cx="8619684" cy="448969"/>
          </a:xfrm>
          <a:prstGeom prst="rect">
            <a:avLst/>
          </a:prstGeom>
          <a:noFill/>
          <a:ln w="9525" algn="ctr">
            <a:noFill/>
            <a:miter lim="800000"/>
            <a:headEnd/>
            <a:tailEnd/>
          </a:ln>
        </p:spPr>
        <p:txBody>
          <a:bodyPr wrap="square">
            <a:spAutoFit/>
          </a:bodyPr>
          <a:lstStyle/>
          <a:p>
            <a:pPr defTabSz="914400" eaLnBrk="0" fontAlgn="base" hangingPunct="0">
              <a:lnSpc>
                <a:spcPct val="85000"/>
              </a:lnSpc>
              <a:spcBef>
                <a:spcPct val="50000"/>
              </a:spcBef>
              <a:spcAft>
                <a:spcPct val="0"/>
              </a:spcAft>
              <a:buClr>
                <a:srgbClr val="003399"/>
              </a:buClr>
            </a:pPr>
            <a:r>
              <a:rPr lang="fr-CA" sz="900" dirty="0">
                <a:cs typeface="Arial" charset="0"/>
              </a:rPr>
              <a:t>1</a:t>
            </a:r>
            <a:r>
              <a:rPr lang="fr-CA" sz="900" i="1" dirty="0">
                <a:cs typeface="Arial" charset="0"/>
              </a:rPr>
              <a:t>. </a:t>
            </a:r>
            <a:r>
              <a:rPr lang="fr-CA" sz="900" i="1" dirty="0" err="1">
                <a:cs typeface="Arial" charset="0"/>
              </a:rPr>
              <a:t>Dietary</a:t>
            </a:r>
            <a:r>
              <a:rPr lang="fr-CA" sz="900" i="1" dirty="0">
                <a:cs typeface="Arial" charset="0"/>
              </a:rPr>
              <a:t> Reference </a:t>
            </a:r>
            <a:r>
              <a:rPr lang="fr-CA" sz="900" i="1" dirty="0" err="1">
                <a:cs typeface="Arial" charset="0"/>
              </a:rPr>
              <a:t>Intakes</a:t>
            </a:r>
            <a:r>
              <a:rPr lang="fr-CA" sz="900" i="1" dirty="0">
                <a:cs typeface="Arial" charset="0"/>
              </a:rPr>
              <a:t> for </a:t>
            </a:r>
            <a:r>
              <a:rPr lang="fr-CA" sz="900" i="1" dirty="0" err="1">
                <a:cs typeface="Arial" charset="0"/>
              </a:rPr>
              <a:t>Energy</a:t>
            </a:r>
            <a:r>
              <a:rPr lang="fr-CA" sz="900" i="1" dirty="0">
                <a:cs typeface="Arial" charset="0"/>
              </a:rPr>
              <a:t>, Carbohydrate, </a:t>
            </a:r>
            <a:r>
              <a:rPr lang="fr-CA" sz="900" i="1" dirty="0" err="1">
                <a:cs typeface="Arial" charset="0"/>
              </a:rPr>
              <a:t>Fiber</a:t>
            </a:r>
            <a:r>
              <a:rPr lang="fr-CA" sz="900" i="1" dirty="0">
                <a:cs typeface="Arial" charset="0"/>
              </a:rPr>
              <a:t>, Fat, </a:t>
            </a:r>
            <a:r>
              <a:rPr lang="fr-CA" sz="900" i="1" dirty="0" err="1">
                <a:cs typeface="Arial" charset="0"/>
              </a:rPr>
              <a:t>Fatty</a:t>
            </a:r>
            <a:r>
              <a:rPr lang="fr-CA" sz="900" i="1" dirty="0">
                <a:cs typeface="Arial" charset="0"/>
              </a:rPr>
              <a:t> </a:t>
            </a:r>
            <a:r>
              <a:rPr lang="fr-CA" sz="900" i="1" dirty="0" err="1">
                <a:cs typeface="Arial" charset="0"/>
              </a:rPr>
              <a:t>Acids</a:t>
            </a:r>
            <a:r>
              <a:rPr lang="fr-CA" sz="900" i="1" dirty="0">
                <a:cs typeface="Arial" charset="0"/>
              </a:rPr>
              <a:t>, </a:t>
            </a:r>
            <a:r>
              <a:rPr lang="fr-CA" sz="900" i="1" dirty="0" err="1">
                <a:cs typeface="Arial" charset="0"/>
              </a:rPr>
              <a:t>Cholesterol</a:t>
            </a:r>
            <a:r>
              <a:rPr lang="fr-CA" sz="900" i="1" dirty="0">
                <a:cs typeface="Arial" charset="0"/>
              </a:rPr>
              <a:t>, </a:t>
            </a:r>
            <a:r>
              <a:rPr lang="fr-CA" sz="900" i="1" dirty="0" err="1">
                <a:cs typeface="Arial" charset="0"/>
              </a:rPr>
              <a:t>Protein</a:t>
            </a:r>
            <a:r>
              <a:rPr lang="fr-CA" sz="900" i="1" dirty="0">
                <a:cs typeface="Arial" charset="0"/>
              </a:rPr>
              <a:t>, and </a:t>
            </a:r>
            <a:r>
              <a:rPr lang="fr-CA" sz="900" i="1" dirty="0" err="1">
                <a:cs typeface="Arial" charset="0"/>
              </a:rPr>
              <a:t>Amino</a:t>
            </a:r>
            <a:r>
              <a:rPr lang="fr-CA" sz="900" i="1" dirty="0">
                <a:cs typeface="Arial" charset="0"/>
              </a:rPr>
              <a:t> </a:t>
            </a:r>
            <a:r>
              <a:rPr lang="fr-CA" sz="900" i="1" dirty="0" err="1">
                <a:cs typeface="Arial" charset="0"/>
              </a:rPr>
              <a:t>Acids</a:t>
            </a:r>
            <a:r>
              <a:rPr lang="fr-CA" sz="900" i="1" dirty="0">
                <a:cs typeface="Arial" charset="0"/>
              </a:rPr>
              <a:t>. </a:t>
            </a:r>
            <a:r>
              <a:rPr lang="fr-CA" sz="900" dirty="0">
                <a:cs typeface="Arial" charset="0"/>
              </a:rPr>
              <a:t>(2005) National </a:t>
            </a:r>
            <a:r>
              <a:rPr lang="fr-CA" sz="900" dirty="0" err="1">
                <a:cs typeface="Arial" charset="0"/>
              </a:rPr>
              <a:t>Academy</a:t>
            </a:r>
            <a:r>
              <a:rPr lang="fr-CA" sz="900" dirty="0">
                <a:cs typeface="Arial" charset="0"/>
              </a:rPr>
              <a:t> of Sciences. Institute of </a:t>
            </a:r>
            <a:r>
              <a:rPr lang="fr-CA" sz="900" dirty="0" err="1">
                <a:cs typeface="Arial" charset="0"/>
              </a:rPr>
              <a:t>Medicine</a:t>
            </a:r>
            <a:r>
              <a:rPr lang="fr-CA" sz="900" dirty="0">
                <a:cs typeface="Arial" charset="0"/>
              </a:rPr>
              <a:t>.                  2. Bauer J et coll. </a:t>
            </a:r>
            <a:r>
              <a:rPr lang="fr-CA" sz="900" dirty="0" err="1">
                <a:cs typeface="Arial" charset="0"/>
              </a:rPr>
              <a:t>Evidence-based</a:t>
            </a:r>
            <a:r>
              <a:rPr lang="fr-CA" sz="900" dirty="0">
                <a:cs typeface="Arial" charset="0"/>
              </a:rPr>
              <a:t> </a:t>
            </a:r>
            <a:r>
              <a:rPr lang="fr-CA" sz="900" dirty="0" err="1">
                <a:cs typeface="Arial" charset="0"/>
              </a:rPr>
              <a:t>recommendations</a:t>
            </a:r>
            <a:r>
              <a:rPr lang="fr-CA" sz="900" dirty="0">
                <a:cs typeface="Arial" charset="0"/>
              </a:rPr>
              <a:t> for optimal </a:t>
            </a:r>
            <a:r>
              <a:rPr lang="fr-CA" sz="900" dirty="0" err="1">
                <a:cs typeface="Arial" charset="0"/>
              </a:rPr>
              <a:t>dietary</a:t>
            </a:r>
            <a:r>
              <a:rPr lang="fr-CA" sz="900" dirty="0">
                <a:cs typeface="Arial" charset="0"/>
              </a:rPr>
              <a:t> </a:t>
            </a:r>
            <a:r>
              <a:rPr lang="fr-CA" sz="900" dirty="0" err="1">
                <a:cs typeface="Arial" charset="0"/>
              </a:rPr>
              <a:t>protein</a:t>
            </a:r>
            <a:r>
              <a:rPr lang="fr-CA" sz="900" dirty="0">
                <a:cs typeface="Arial" charset="0"/>
              </a:rPr>
              <a:t> </a:t>
            </a:r>
            <a:r>
              <a:rPr lang="fr-CA" sz="900" dirty="0" err="1">
                <a:cs typeface="Arial" charset="0"/>
              </a:rPr>
              <a:t>intake</a:t>
            </a:r>
            <a:r>
              <a:rPr lang="fr-CA" sz="900" dirty="0">
                <a:cs typeface="Arial" charset="0"/>
              </a:rPr>
              <a:t> in </a:t>
            </a:r>
            <a:r>
              <a:rPr lang="fr-CA" sz="900" dirty="0" err="1">
                <a:cs typeface="Arial" charset="0"/>
              </a:rPr>
              <a:t>older</a:t>
            </a:r>
            <a:r>
              <a:rPr lang="fr-CA" sz="900" dirty="0">
                <a:cs typeface="Arial" charset="0"/>
              </a:rPr>
              <a:t> people: a position </a:t>
            </a:r>
            <a:r>
              <a:rPr lang="fr-CA" sz="900" dirty="0" err="1">
                <a:cs typeface="Arial" charset="0"/>
              </a:rPr>
              <a:t>paper</a:t>
            </a:r>
            <a:r>
              <a:rPr lang="fr-CA" sz="900" dirty="0">
                <a:cs typeface="Arial" charset="0"/>
              </a:rPr>
              <a:t> </a:t>
            </a:r>
            <a:r>
              <a:rPr lang="fr-CA" sz="900" dirty="0" err="1">
                <a:cs typeface="Arial" charset="0"/>
              </a:rPr>
              <a:t>from</a:t>
            </a:r>
            <a:r>
              <a:rPr lang="fr-CA" sz="900" dirty="0">
                <a:cs typeface="Arial" charset="0"/>
              </a:rPr>
              <a:t> the PROT-AGE </a:t>
            </a:r>
            <a:r>
              <a:rPr lang="fr-CA" sz="900" dirty="0" err="1">
                <a:cs typeface="Arial" charset="0"/>
              </a:rPr>
              <a:t>Study</a:t>
            </a:r>
            <a:r>
              <a:rPr lang="fr-CA" sz="900" dirty="0">
                <a:cs typeface="Arial" charset="0"/>
              </a:rPr>
              <a:t> Group. </a:t>
            </a:r>
            <a:r>
              <a:rPr lang="fr-CA" sz="900" i="1" dirty="0">
                <a:cs typeface="Arial" charset="0"/>
              </a:rPr>
              <a:t>J Am Med </a:t>
            </a:r>
            <a:r>
              <a:rPr lang="fr-CA" sz="900" i="1" dirty="0" err="1">
                <a:cs typeface="Arial" charset="0"/>
              </a:rPr>
              <a:t>Dir</a:t>
            </a:r>
            <a:r>
              <a:rPr lang="fr-CA" sz="900" i="1" dirty="0">
                <a:cs typeface="Arial" charset="0"/>
              </a:rPr>
              <a:t> Assoc</a:t>
            </a:r>
            <a:r>
              <a:rPr lang="fr-CA" sz="900" dirty="0">
                <a:cs typeface="Arial" charset="0"/>
              </a:rPr>
              <a:t> 2013;14:542-559. 3. </a:t>
            </a:r>
            <a:r>
              <a:rPr lang="fr-CA" sz="900" dirty="0" err="1">
                <a:cs typeface="Arial" charset="0"/>
              </a:rPr>
              <a:t>Deutz</a:t>
            </a:r>
            <a:r>
              <a:rPr lang="fr-CA" sz="900" dirty="0">
                <a:cs typeface="Arial" charset="0"/>
              </a:rPr>
              <a:t> NE et coll. </a:t>
            </a:r>
            <a:r>
              <a:rPr lang="fr-CA" sz="900" dirty="0" err="1">
                <a:cs typeface="Arial" charset="0"/>
              </a:rPr>
              <a:t>Protein</a:t>
            </a:r>
            <a:r>
              <a:rPr lang="fr-CA" sz="900" dirty="0">
                <a:cs typeface="Arial" charset="0"/>
              </a:rPr>
              <a:t> </a:t>
            </a:r>
            <a:r>
              <a:rPr lang="fr-CA" sz="900" dirty="0" err="1">
                <a:cs typeface="Arial" charset="0"/>
              </a:rPr>
              <a:t>intake</a:t>
            </a:r>
            <a:r>
              <a:rPr lang="fr-CA" sz="900" dirty="0">
                <a:cs typeface="Arial" charset="0"/>
              </a:rPr>
              <a:t> and </a:t>
            </a:r>
            <a:r>
              <a:rPr lang="fr-CA" sz="900" dirty="0" err="1">
                <a:cs typeface="Arial" charset="0"/>
              </a:rPr>
              <a:t>exercise</a:t>
            </a:r>
            <a:r>
              <a:rPr lang="fr-CA" sz="900" dirty="0">
                <a:cs typeface="Arial" charset="0"/>
              </a:rPr>
              <a:t> for optimal muscle </a:t>
            </a:r>
            <a:r>
              <a:rPr lang="fr-CA" sz="900" dirty="0" err="1">
                <a:cs typeface="Arial" charset="0"/>
              </a:rPr>
              <a:t>function</a:t>
            </a:r>
            <a:r>
              <a:rPr lang="fr-CA" sz="900" dirty="0">
                <a:cs typeface="Arial" charset="0"/>
              </a:rPr>
              <a:t> </a:t>
            </a:r>
            <a:r>
              <a:rPr lang="fr-CA" sz="900" dirty="0" err="1">
                <a:cs typeface="Arial" charset="0"/>
              </a:rPr>
              <a:t>with</a:t>
            </a:r>
            <a:r>
              <a:rPr lang="fr-CA" sz="900" dirty="0">
                <a:cs typeface="Arial" charset="0"/>
              </a:rPr>
              <a:t> </a:t>
            </a:r>
            <a:r>
              <a:rPr lang="fr-CA" sz="900" dirty="0" err="1">
                <a:cs typeface="Arial" charset="0"/>
              </a:rPr>
              <a:t>aging</a:t>
            </a:r>
            <a:r>
              <a:rPr lang="fr-CA" sz="900" dirty="0">
                <a:cs typeface="Arial" charset="0"/>
              </a:rPr>
              <a:t>: </a:t>
            </a:r>
            <a:r>
              <a:rPr lang="fr-CA" sz="900" dirty="0" err="1">
                <a:cs typeface="Arial" charset="0"/>
              </a:rPr>
              <a:t>recommendations</a:t>
            </a:r>
            <a:r>
              <a:rPr lang="fr-CA" sz="900" dirty="0">
                <a:cs typeface="Arial" charset="0"/>
              </a:rPr>
              <a:t> </a:t>
            </a:r>
            <a:r>
              <a:rPr lang="fr-CA" sz="900" dirty="0" err="1">
                <a:cs typeface="Arial" charset="0"/>
              </a:rPr>
              <a:t>from</a:t>
            </a:r>
            <a:r>
              <a:rPr lang="fr-CA" sz="900" dirty="0">
                <a:cs typeface="Arial" charset="0"/>
              </a:rPr>
              <a:t> the ESPEN Expert Group. </a:t>
            </a:r>
            <a:r>
              <a:rPr lang="fr-CA" sz="900" i="1" dirty="0">
                <a:cs typeface="Arial" charset="0"/>
              </a:rPr>
              <a:t>Clin </a:t>
            </a:r>
            <a:r>
              <a:rPr lang="fr-CA" sz="900" i="1" dirty="0" err="1">
                <a:cs typeface="Arial" charset="0"/>
              </a:rPr>
              <a:t>Nutr</a:t>
            </a:r>
            <a:r>
              <a:rPr lang="fr-CA" sz="900" i="1" dirty="0">
                <a:cs typeface="Arial" charset="0"/>
              </a:rPr>
              <a:t> </a:t>
            </a:r>
            <a:r>
              <a:rPr lang="fr-CA" sz="900" dirty="0">
                <a:cs typeface="Arial" charset="0"/>
              </a:rPr>
              <a:t>2014;33:929-36</a:t>
            </a:r>
            <a:r>
              <a:rPr lang="fr-CA" sz="900" i="1" dirty="0">
                <a:cs typeface="Arial" charset="0"/>
              </a:rPr>
              <a:t>.</a:t>
            </a:r>
          </a:p>
        </p:txBody>
      </p:sp>
      <p:sp>
        <p:nvSpPr>
          <p:cNvPr id="104462" name="Text Box 14"/>
          <p:cNvSpPr txBox="1">
            <a:spLocks noChangeArrowheads="1"/>
          </p:cNvSpPr>
          <p:nvPr/>
        </p:nvSpPr>
        <p:spPr bwMode="auto">
          <a:xfrm>
            <a:off x="1775086" y="3428179"/>
            <a:ext cx="1023871" cy="1003352"/>
          </a:xfrm>
          <a:prstGeom prst="rect">
            <a:avLst/>
          </a:prstGeom>
          <a:noFill/>
          <a:ln w="9525">
            <a:noFill/>
            <a:miter lim="800000"/>
            <a:headEnd/>
            <a:tailEnd/>
          </a:ln>
        </p:spPr>
        <p:txBody>
          <a:bodyPr wrap="none">
            <a:spAutoFit/>
          </a:bodyPr>
          <a:lstStyle/>
          <a:p>
            <a:pPr algn="ctr" defTabSz="914400" fontAlgn="base">
              <a:lnSpc>
                <a:spcPct val="80000"/>
              </a:lnSpc>
              <a:spcBef>
                <a:spcPct val="0"/>
              </a:spcBef>
              <a:spcAft>
                <a:spcPct val="0"/>
              </a:spcAft>
            </a:pPr>
            <a:r>
              <a:rPr lang="fr-CA" sz="2000">
                <a:solidFill>
                  <a:prstClr val="black"/>
                </a:solidFill>
                <a:latin typeface="Calibri" panose="020F0502020204030204" pitchFamily="34" charset="0"/>
                <a:cs typeface="Calibri" panose="020F0502020204030204" pitchFamily="34" charset="0"/>
              </a:rPr>
              <a:t>0,8 g/kg</a:t>
            </a:r>
          </a:p>
          <a:p>
            <a:pPr algn="ctr" defTabSz="914400" fontAlgn="base">
              <a:lnSpc>
                <a:spcPct val="80000"/>
              </a:lnSpc>
              <a:spcBef>
                <a:spcPct val="0"/>
              </a:spcBef>
              <a:spcAft>
                <a:spcPct val="0"/>
              </a:spcAft>
            </a:pPr>
            <a:r>
              <a:rPr lang="fr-CA">
                <a:solidFill>
                  <a:prstClr val="black"/>
                </a:solidFill>
                <a:latin typeface="Calibri" panose="020F0502020204030204" pitchFamily="34" charset="0"/>
                <a:cs typeface="Calibri" panose="020F0502020204030204" pitchFamily="34" charset="0"/>
              </a:rPr>
              <a:t> </a:t>
            </a:r>
          </a:p>
          <a:p>
            <a:pPr algn="ctr" defTabSz="914400" fontAlgn="base">
              <a:lnSpc>
                <a:spcPct val="80000"/>
              </a:lnSpc>
              <a:spcBef>
                <a:spcPct val="0"/>
              </a:spcBef>
              <a:spcAft>
                <a:spcPct val="0"/>
              </a:spcAft>
            </a:pPr>
            <a:r>
              <a:rPr lang="fr-CA">
                <a:solidFill>
                  <a:prstClr val="black"/>
                </a:solidFill>
                <a:latin typeface="Calibri" panose="020F0502020204030204" pitchFamily="34" charset="0"/>
                <a:cs typeface="Calibri" panose="020F0502020204030204" pitchFamily="34" charset="0"/>
              </a:rPr>
              <a:t>ANR </a:t>
            </a:r>
          </a:p>
          <a:p>
            <a:pPr algn="ctr" defTabSz="914400" fontAlgn="base">
              <a:lnSpc>
                <a:spcPct val="80000"/>
              </a:lnSpc>
              <a:spcBef>
                <a:spcPct val="0"/>
              </a:spcBef>
              <a:spcAft>
                <a:spcPct val="0"/>
              </a:spcAft>
            </a:pPr>
            <a:r>
              <a:rPr lang="fr-CA">
                <a:solidFill>
                  <a:prstClr val="black"/>
                </a:solidFill>
                <a:latin typeface="Calibri" panose="020F0502020204030204" pitchFamily="34" charset="0"/>
                <a:cs typeface="Calibri" panose="020F0502020204030204" pitchFamily="34" charset="0"/>
              </a:rPr>
              <a:t>(19 ans et plus)</a:t>
            </a:r>
            <a:r>
              <a:rPr lang="fr-CA" baseline="30000">
                <a:solidFill>
                  <a:prstClr val="black"/>
                </a:solidFill>
                <a:latin typeface="Calibri" panose="020F0502020204030204" pitchFamily="34" charset="0"/>
                <a:cs typeface="Calibri" panose="020F0502020204030204" pitchFamily="34" charset="0"/>
              </a:rPr>
              <a:t>1</a:t>
            </a:r>
          </a:p>
        </p:txBody>
      </p:sp>
      <p:sp>
        <p:nvSpPr>
          <p:cNvPr id="104463" name="Text Box 15"/>
          <p:cNvSpPr txBox="1">
            <a:spLocks noChangeArrowheads="1"/>
          </p:cNvSpPr>
          <p:nvPr/>
        </p:nvSpPr>
        <p:spPr bwMode="auto">
          <a:xfrm>
            <a:off x="2996765" y="2885764"/>
            <a:ext cx="1601100" cy="1549911"/>
          </a:xfrm>
          <a:prstGeom prst="rect">
            <a:avLst/>
          </a:prstGeom>
          <a:noFill/>
          <a:ln w="9525">
            <a:noFill/>
            <a:miter lim="800000"/>
            <a:headEnd/>
            <a:tailEnd/>
          </a:ln>
        </p:spPr>
        <p:txBody>
          <a:bodyPr wrap="square">
            <a:spAutoFit/>
          </a:bodyPr>
          <a:lstStyle/>
          <a:p>
            <a:pPr algn="ctr" defTabSz="914400" fontAlgn="base">
              <a:lnSpc>
                <a:spcPct val="80000"/>
              </a:lnSpc>
              <a:spcBef>
                <a:spcPct val="0"/>
              </a:spcBef>
              <a:spcAft>
                <a:spcPct val="0"/>
              </a:spcAft>
            </a:pPr>
            <a:r>
              <a:rPr lang="fr-CA" sz="2000" dirty="0">
                <a:solidFill>
                  <a:prstClr val="black"/>
                </a:solidFill>
                <a:latin typeface="Calibri" panose="020F0502020204030204" pitchFamily="34" charset="0"/>
                <a:cs typeface="Calibri" panose="020F0502020204030204" pitchFamily="34" charset="0"/>
              </a:rPr>
              <a:t>1,0 à 1,2 g/kg</a:t>
            </a:r>
          </a:p>
          <a:p>
            <a:pPr algn="ctr" defTabSz="914400" fontAlgn="base">
              <a:lnSpc>
                <a:spcPct val="80000"/>
              </a:lnSpc>
              <a:spcBef>
                <a:spcPct val="0"/>
              </a:spcBef>
              <a:spcAft>
                <a:spcPct val="0"/>
              </a:spcAft>
            </a:pPr>
            <a:endParaRPr lang="en-US" dirty="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fr-CA" sz="1600" dirty="0">
                <a:solidFill>
                  <a:prstClr val="black"/>
                </a:solidFill>
                <a:latin typeface="Calibri" panose="020F0502020204030204" pitchFamily="34" charset="0"/>
                <a:cs typeface="Calibri" panose="020F0502020204030204" pitchFamily="34" charset="0"/>
              </a:rPr>
              <a:t>Apport en protéines </a:t>
            </a:r>
            <a:r>
              <a:rPr lang="fr-CA" sz="1600" i="1" dirty="0">
                <a:solidFill>
                  <a:prstClr val="black"/>
                </a:solidFill>
                <a:latin typeface="Calibri" panose="020F0502020204030204" pitchFamily="34" charset="0"/>
                <a:cs typeface="Calibri" panose="020F0502020204030204" pitchFamily="34" charset="0"/>
              </a:rPr>
              <a:t>minimum </a:t>
            </a:r>
            <a:r>
              <a:rPr lang="fr-CA" sz="1600" dirty="0">
                <a:solidFill>
                  <a:prstClr val="black"/>
                </a:solidFill>
                <a:latin typeface="Calibri" panose="020F0502020204030204" pitchFamily="34" charset="0"/>
                <a:cs typeface="Calibri" panose="020F0502020204030204" pitchFamily="34" charset="0"/>
              </a:rPr>
              <a:t>pour les gens en santé</a:t>
            </a:r>
            <a:r>
              <a:rPr lang="fr-CA" sz="1600" baseline="30000" dirty="0">
                <a:solidFill>
                  <a:prstClr val="black"/>
                </a:solidFill>
                <a:latin typeface="Calibri" panose="020F0502020204030204" pitchFamily="34" charset="0"/>
                <a:cs typeface="Calibri" panose="020F0502020204030204" pitchFamily="34" charset="0"/>
              </a:rPr>
              <a:t>2,3</a:t>
            </a:r>
          </a:p>
        </p:txBody>
      </p:sp>
      <p:sp>
        <p:nvSpPr>
          <p:cNvPr id="104464" name="Text Box 16"/>
          <p:cNvSpPr txBox="1">
            <a:spLocks noChangeArrowheads="1"/>
          </p:cNvSpPr>
          <p:nvPr/>
        </p:nvSpPr>
        <p:spPr bwMode="auto">
          <a:xfrm>
            <a:off x="4597866" y="2810299"/>
            <a:ext cx="1601100" cy="1594283"/>
          </a:xfrm>
          <a:prstGeom prst="rect">
            <a:avLst/>
          </a:prstGeom>
          <a:noFill/>
          <a:ln w="9525">
            <a:noFill/>
            <a:miter lim="800000"/>
            <a:headEnd/>
            <a:tailEnd/>
          </a:ln>
        </p:spPr>
        <p:txBody>
          <a:bodyPr wrap="square">
            <a:spAutoFit/>
          </a:bodyPr>
          <a:lstStyle/>
          <a:p>
            <a:pPr algn="ctr" defTabSz="914400" fontAlgn="base">
              <a:lnSpc>
                <a:spcPct val="80000"/>
              </a:lnSpc>
              <a:spcBef>
                <a:spcPct val="0"/>
              </a:spcBef>
              <a:spcAft>
                <a:spcPct val="0"/>
              </a:spcAft>
            </a:pPr>
            <a:r>
              <a:rPr lang="fr-CA" sz="2000" dirty="0">
                <a:solidFill>
                  <a:prstClr val="black"/>
                </a:solidFill>
                <a:latin typeface="Calibri" panose="020F0502020204030204" pitchFamily="34" charset="0"/>
                <a:cs typeface="Calibri" panose="020F0502020204030204" pitchFamily="34" charset="0"/>
              </a:rPr>
              <a:t>1,2 à 1,5 g/kg</a:t>
            </a:r>
          </a:p>
          <a:p>
            <a:pPr algn="ctr" defTabSz="914400" fontAlgn="base">
              <a:lnSpc>
                <a:spcPct val="80000"/>
              </a:lnSpc>
              <a:spcBef>
                <a:spcPct val="0"/>
              </a:spcBef>
              <a:spcAft>
                <a:spcPct val="0"/>
              </a:spcAft>
            </a:pPr>
            <a:endParaRPr lang="en-US" dirty="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fr-CA" dirty="0">
                <a:solidFill>
                  <a:prstClr val="black"/>
                </a:solidFill>
                <a:latin typeface="Calibri" panose="020F0502020204030204" pitchFamily="34" charset="0"/>
                <a:cs typeface="Calibri" panose="020F0502020204030204" pitchFamily="34" charset="0"/>
              </a:rPr>
              <a:t>Maladie</a:t>
            </a:r>
          </a:p>
          <a:p>
            <a:pPr algn="ctr" defTabSz="914400" fontAlgn="base">
              <a:lnSpc>
                <a:spcPct val="80000"/>
              </a:lnSpc>
              <a:spcBef>
                <a:spcPct val="0"/>
              </a:spcBef>
              <a:spcAft>
                <a:spcPct val="0"/>
              </a:spcAft>
            </a:pPr>
            <a:r>
              <a:rPr lang="fr-CA" dirty="0">
                <a:solidFill>
                  <a:prstClr val="black"/>
                </a:solidFill>
                <a:latin typeface="Calibri" panose="020F0502020204030204" pitchFamily="34" charset="0"/>
                <a:cs typeface="Calibri" panose="020F0502020204030204" pitchFamily="34" charset="0"/>
              </a:rPr>
              <a:t>aiguë ou chronique</a:t>
            </a:r>
            <a:r>
              <a:rPr lang="fr-CA" baseline="30000" dirty="0">
                <a:solidFill>
                  <a:prstClr val="black"/>
                </a:solidFill>
                <a:latin typeface="Calibri" panose="020F0502020204030204" pitchFamily="34" charset="0"/>
                <a:cs typeface="Calibri" panose="020F0502020204030204" pitchFamily="34" charset="0"/>
              </a:rPr>
              <a:t>2,3</a:t>
            </a:r>
          </a:p>
          <a:p>
            <a:pPr algn="ctr" defTabSz="914400" fontAlgn="base">
              <a:lnSpc>
                <a:spcPct val="80000"/>
              </a:lnSpc>
              <a:spcBef>
                <a:spcPct val="0"/>
              </a:spcBef>
              <a:spcAft>
                <a:spcPct val="0"/>
              </a:spcAft>
            </a:pPr>
            <a:endParaRPr lang="en-US" baseline="30000" dirty="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endParaRPr lang="en-US" dirty="0">
              <a:solidFill>
                <a:prstClr val="black"/>
              </a:solidFill>
              <a:latin typeface="Calibri" panose="020F0502020204030204" pitchFamily="34" charset="0"/>
              <a:cs typeface="Calibri" panose="020F0502020204030204" pitchFamily="34" charset="0"/>
            </a:endParaRPr>
          </a:p>
        </p:txBody>
      </p:sp>
      <p:sp>
        <p:nvSpPr>
          <p:cNvPr id="104465" name="Text Box 17"/>
          <p:cNvSpPr txBox="1">
            <a:spLocks noChangeArrowheads="1"/>
          </p:cNvSpPr>
          <p:nvPr/>
        </p:nvSpPr>
        <p:spPr bwMode="auto">
          <a:xfrm>
            <a:off x="6198965" y="1751873"/>
            <a:ext cx="1600200" cy="1815882"/>
          </a:xfrm>
          <a:prstGeom prst="rect">
            <a:avLst/>
          </a:prstGeom>
          <a:noFill/>
          <a:ln w="9525">
            <a:noFill/>
            <a:miter lim="800000"/>
            <a:headEnd/>
            <a:tailEnd/>
          </a:ln>
        </p:spPr>
        <p:txBody>
          <a:bodyPr>
            <a:spAutoFit/>
          </a:bodyPr>
          <a:lstStyle/>
          <a:p>
            <a:pPr algn="ctr" defTabSz="914400" fontAlgn="base">
              <a:lnSpc>
                <a:spcPct val="80000"/>
              </a:lnSpc>
              <a:spcBef>
                <a:spcPct val="0"/>
              </a:spcBef>
              <a:spcAft>
                <a:spcPct val="0"/>
              </a:spcAft>
            </a:pPr>
            <a:r>
              <a:rPr lang="fr-CA" sz="2000" dirty="0">
                <a:solidFill>
                  <a:schemeClr val="bg1"/>
                </a:solidFill>
                <a:latin typeface="Calibri" panose="020F0502020204030204" pitchFamily="34" charset="0"/>
                <a:cs typeface="Calibri" panose="020F0502020204030204" pitchFamily="34" charset="0"/>
              </a:rPr>
              <a:t>Jusqu’à 2,0 g/kg</a:t>
            </a:r>
          </a:p>
          <a:p>
            <a:pPr algn="ctr" defTabSz="914400" fontAlgn="base">
              <a:lnSpc>
                <a:spcPct val="80000"/>
              </a:lnSpc>
              <a:spcBef>
                <a:spcPct val="0"/>
              </a:spcBef>
              <a:spcAft>
                <a:spcPct val="0"/>
              </a:spcAft>
            </a:pPr>
            <a:endParaRPr lang="en-US" dirty="0">
              <a:solidFill>
                <a:schemeClr val="bg1"/>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endParaRPr lang="en-US" dirty="0">
              <a:solidFill>
                <a:schemeClr val="bg1"/>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fr-CA" dirty="0">
                <a:solidFill>
                  <a:schemeClr val="bg1"/>
                </a:solidFill>
                <a:latin typeface="Calibri" panose="020F0502020204030204" pitchFamily="34" charset="0"/>
                <a:cs typeface="Calibri" panose="020F0502020204030204" pitchFamily="34" charset="0"/>
              </a:rPr>
              <a:t> Blessure ou maladie grave, </a:t>
            </a:r>
          </a:p>
          <a:p>
            <a:pPr algn="ctr" defTabSz="914400" fontAlgn="base">
              <a:lnSpc>
                <a:spcPct val="80000"/>
              </a:lnSpc>
              <a:spcBef>
                <a:spcPct val="0"/>
              </a:spcBef>
              <a:spcAft>
                <a:spcPct val="0"/>
              </a:spcAft>
            </a:pPr>
            <a:r>
              <a:rPr lang="fr-CA" dirty="0">
                <a:solidFill>
                  <a:schemeClr val="bg1"/>
                </a:solidFill>
                <a:latin typeface="Calibri" panose="020F0502020204030204" pitchFamily="34" charset="0"/>
                <a:cs typeface="Calibri" panose="020F0502020204030204" pitchFamily="34" charset="0"/>
              </a:rPr>
              <a:t>ou malnutrition marquée</a:t>
            </a:r>
            <a:r>
              <a:rPr lang="fr-CA" baseline="30000" dirty="0">
                <a:solidFill>
                  <a:schemeClr val="bg1"/>
                </a:solidFill>
                <a:latin typeface="Calibri" panose="020F0502020204030204" pitchFamily="34" charset="0"/>
                <a:cs typeface="Calibri" panose="020F0502020204030204" pitchFamily="34" charset="0"/>
              </a:rPr>
              <a:t>2</a:t>
            </a:r>
          </a:p>
          <a:p>
            <a:pPr algn="ctr" defTabSz="914400" fontAlgn="base">
              <a:lnSpc>
                <a:spcPct val="80000"/>
              </a:lnSpc>
              <a:spcBef>
                <a:spcPct val="0"/>
              </a:spcBef>
              <a:spcAft>
                <a:spcPct val="0"/>
              </a:spcAft>
            </a:pPr>
            <a:endParaRPr lang="en-US" baseline="30000" dirty="0">
              <a:solidFill>
                <a:prstClr val="white"/>
              </a:solidFill>
              <a:latin typeface="Calibri" panose="020F0502020204030204" pitchFamily="34" charset="0"/>
              <a:cs typeface="Calibri" panose="020F0502020204030204" pitchFamily="34" charset="0"/>
            </a:endParaRPr>
          </a:p>
        </p:txBody>
      </p:sp>
      <p:sp>
        <p:nvSpPr>
          <p:cNvPr id="3" name="TextBox 2"/>
          <p:cNvSpPr txBox="1"/>
          <p:nvPr/>
        </p:nvSpPr>
        <p:spPr>
          <a:xfrm>
            <a:off x="1462323" y="4654460"/>
            <a:ext cx="1615044" cy="369332"/>
          </a:xfrm>
          <a:prstGeom prst="rect">
            <a:avLst/>
          </a:prstGeom>
          <a:solidFill>
            <a:schemeClr val="tx1"/>
          </a:solidFill>
          <a:ln w="19050">
            <a:solidFill>
              <a:schemeClr val="bg1"/>
            </a:solidFill>
          </a:ln>
        </p:spPr>
        <p:txBody>
          <a:bodyPr wrap="square" rtlCol="0">
            <a:spAutoFit/>
          </a:bodyPr>
          <a:lstStyle/>
          <a:p>
            <a:pPr algn="ctr" defTabSz="914400" fontAlgn="base">
              <a:spcBef>
                <a:spcPct val="0"/>
              </a:spcBef>
              <a:spcAft>
                <a:spcPct val="0"/>
              </a:spcAft>
            </a:pPr>
            <a:r>
              <a:rPr lang="fr-CA" b="1" dirty="0">
                <a:solidFill>
                  <a:schemeClr val="bg1"/>
                </a:solidFill>
                <a:latin typeface="Arial" charset="0"/>
                <a:cs typeface="Arial" charset="0"/>
              </a:rPr>
              <a:t>Actuelles</a:t>
            </a:r>
            <a:r>
              <a:rPr lang="fr-CA" baseline="30000" dirty="0">
                <a:solidFill>
                  <a:schemeClr val="bg1"/>
                </a:solidFill>
                <a:latin typeface="Arial" charset="0"/>
                <a:cs typeface="Arial" charset="0"/>
              </a:rPr>
              <a:t>1</a:t>
            </a:r>
          </a:p>
        </p:txBody>
      </p:sp>
      <p:sp>
        <p:nvSpPr>
          <p:cNvPr id="10" name="TextBox 9"/>
          <p:cNvSpPr txBox="1"/>
          <p:nvPr/>
        </p:nvSpPr>
        <p:spPr>
          <a:xfrm>
            <a:off x="3051598" y="4654460"/>
            <a:ext cx="4747567" cy="369332"/>
          </a:xfrm>
          <a:prstGeom prst="rect">
            <a:avLst/>
          </a:prstGeom>
          <a:solidFill>
            <a:srgbClr val="FFD14F"/>
          </a:solidFill>
          <a:ln w="19050">
            <a:solidFill>
              <a:schemeClr val="bg1"/>
            </a:solidFill>
          </a:ln>
        </p:spPr>
        <p:txBody>
          <a:bodyPr wrap="square" rtlCol="0">
            <a:spAutoFit/>
          </a:bodyPr>
          <a:lstStyle/>
          <a:p>
            <a:pPr algn="ctr" defTabSz="914400" fontAlgn="base">
              <a:spcBef>
                <a:spcPct val="0"/>
              </a:spcBef>
              <a:spcAft>
                <a:spcPct val="0"/>
              </a:spcAft>
            </a:pPr>
            <a:r>
              <a:rPr lang="fr-CA" b="1" dirty="0">
                <a:solidFill>
                  <a:prstClr val="black"/>
                </a:solidFill>
                <a:latin typeface="Arial" charset="0"/>
                <a:cs typeface="Arial" charset="0"/>
              </a:rPr>
              <a:t>Nouvelles recommandations &gt; 65 ans</a:t>
            </a:r>
            <a:r>
              <a:rPr lang="fr-CA" baseline="30000" dirty="0">
                <a:solidFill>
                  <a:prstClr val="black"/>
                </a:solidFill>
                <a:latin typeface="Arial" charset="0"/>
                <a:cs typeface="Arial" charset="0"/>
              </a:rPr>
              <a:t>2,3†</a:t>
            </a:r>
          </a:p>
        </p:txBody>
      </p:sp>
      <p:sp>
        <p:nvSpPr>
          <p:cNvPr id="13" name="TextBox 12"/>
          <p:cNvSpPr txBox="1"/>
          <p:nvPr/>
        </p:nvSpPr>
        <p:spPr>
          <a:xfrm>
            <a:off x="0" y="5110764"/>
            <a:ext cx="9144000" cy="4770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fr-CA" sz="1400" b="1" dirty="0"/>
              <a:t>*</a:t>
            </a:r>
            <a:r>
              <a:rPr lang="fr-CA" sz="1400" dirty="0"/>
              <a:t>Quantité supérieure à l’ANR actuel pour les protéines</a:t>
            </a:r>
            <a:r>
              <a:rPr lang="fr-CA" sz="1400" baseline="30000" dirty="0"/>
              <a:t>1 </a:t>
            </a:r>
          </a:p>
          <a:p>
            <a:pPr fontAlgn="base">
              <a:spcBef>
                <a:spcPct val="0"/>
              </a:spcBef>
              <a:spcAft>
                <a:spcPct val="0"/>
              </a:spcAft>
            </a:pPr>
            <a:r>
              <a:rPr lang="fr-CA" sz="1100" dirty="0"/>
              <a:t>†Les personnes plus âgées atteintes d’une néphropathie grave et qui ne subissent pas de dialyse pourraient devoir limiter leur apport en protéines.</a:t>
            </a:r>
          </a:p>
        </p:txBody>
      </p:sp>
      <p:sp>
        <p:nvSpPr>
          <p:cNvPr id="4" name="Title 3"/>
          <p:cNvSpPr>
            <a:spLocks noGrp="1"/>
          </p:cNvSpPr>
          <p:nvPr>
            <p:ph type="title"/>
          </p:nvPr>
        </p:nvSpPr>
        <p:spPr>
          <a:xfrm>
            <a:off x="61850" y="170137"/>
            <a:ext cx="8988389" cy="1225945"/>
          </a:xfrm>
        </p:spPr>
        <p:txBody>
          <a:bodyPr>
            <a:normAutofit/>
          </a:bodyPr>
          <a:lstStyle/>
          <a:p>
            <a:pPr algn="l" defTabSz="914400"/>
            <a:r>
              <a:rPr lang="fr-CA" sz="2400" b="1" dirty="0">
                <a:latin typeface="Avenir Book" charset="0"/>
                <a:ea typeface="Avenir Book" charset="0"/>
                <a:cs typeface="Avenir Book" charset="0"/>
              </a:rPr>
              <a:t>Les nouvelles recommandations des groupes d’experts internationaux sont d’accroître l’apport* en protéines chez les adultes plus âgés</a:t>
            </a:r>
          </a:p>
        </p:txBody>
      </p:sp>
    </p:spTree>
    <p:extLst>
      <p:ext uri="{BB962C8B-B14F-4D97-AF65-F5344CB8AC3E}">
        <p14:creationId xmlns:p14="http://schemas.microsoft.com/office/powerpoint/2010/main" val="33766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96988"/>
            <a:ext cx="8229600" cy="5238894"/>
          </a:xfrm>
        </p:spPr>
        <p:txBody>
          <a:bodyPr>
            <a:normAutofit/>
          </a:bodyPr>
          <a:lstStyle/>
          <a:p>
            <a:pPr marL="514350" indent="-514350">
              <a:buFont typeface="+mj-lt"/>
              <a:buAutoNum type="arabicPeriod"/>
              <a:defRPr/>
            </a:pPr>
            <a:r>
              <a:rPr lang="fr-CA" sz="2800" dirty="0">
                <a:solidFill>
                  <a:schemeClr val="bg1">
                    <a:lumMod val="65000"/>
                  </a:schemeClr>
                </a:solidFill>
                <a:latin typeface="Avenir Book" charset="0"/>
                <a:ea typeface="Avenir Book" charset="0"/>
                <a:cs typeface="Avenir Book" charset="0"/>
              </a:rPr>
              <a:t>La quantité a de l’importance… les adultes plus âgés ont besoin de </a:t>
            </a:r>
            <a:r>
              <a:rPr lang="fr-CA" sz="2800" b="1" i="1" u="sng" dirty="0">
                <a:solidFill>
                  <a:schemeClr val="bg1">
                    <a:lumMod val="65000"/>
                  </a:schemeClr>
                </a:solidFill>
                <a:latin typeface="Avenir Book" charset="0"/>
                <a:ea typeface="Avenir Book" charset="0"/>
                <a:cs typeface="Avenir Book" charset="0"/>
              </a:rPr>
              <a:t>plus de protéines</a:t>
            </a:r>
            <a:r>
              <a:rPr lang="fr-CA" sz="2800" dirty="0">
                <a:solidFill>
                  <a:schemeClr val="bg1">
                    <a:lumMod val="65000"/>
                  </a:schemeClr>
                </a:solidFill>
                <a:latin typeface="Avenir Book" charset="0"/>
                <a:ea typeface="Avenir Book" charset="0"/>
                <a:cs typeface="Avenir Book" charset="0"/>
              </a:rPr>
              <a:t> pour stimuler la synthèse</a:t>
            </a:r>
          </a:p>
          <a:p>
            <a:pPr marL="514350" indent="-514350">
              <a:buFont typeface="+mj-lt"/>
              <a:buAutoNum type="arabicPeriod"/>
              <a:defRPr/>
            </a:pPr>
            <a:endParaRPr lang="en-CA" sz="2800" dirty="0">
              <a:latin typeface="Avenir Book" charset="0"/>
              <a:ea typeface="Avenir Book" charset="0"/>
              <a:cs typeface="Avenir Book" charset="0"/>
            </a:endParaRPr>
          </a:p>
          <a:p>
            <a:pPr marL="514350" indent="-514350">
              <a:buFont typeface="+mj-lt"/>
              <a:buAutoNum type="arabicPeriod"/>
              <a:defRPr/>
            </a:pPr>
            <a:r>
              <a:rPr lang="fr-CA" sz="2800" dirty="0">
                <a:latin typeface="Avenir Book" charset="0"/>
                <a:ea typeface="Avenir Book" charset="0"/>
                <a:cs typeface="Avenir Book" charset="0"/>
              </a:rPr>
              <a:t>Le moment a de l’importance… </a:t>
            </a:r>
            <a:r>
              <a:rPr lang="fr-CA" sz="2800" dirty="0">
                <a:solidFill>
                  <a:srgbClr val="C00000"/>
                </a:solidFill>
                <a:latin typeface="Avenir Book" charset="0"/>
                <a:ea typeface="Avenir Book" charset="0"/>
                <a:cs typeface="Avenir Book" charset="0"/>
              </a:rPr>
              <a:t>les adultes plus âgés </a:t>
            </a:r>
            <a:r>
              <a:rPr lang="fr-CA" sz="2800" b="1" i="1" u="sng" dirty="0">
                <a:solidFill>
                  <a:srgbClr val="C00000"/>
                </a:solidFill>
                <a:latin typeface="Avenir Book" charset="0"/>
                <a:ea typeface="Avenir Book" charset="0"/>
                <a:cs typeface="Avenir Book" charset="0"/>
              </a:rPr>
              <a:t>ont plus souvent besoin de protéines</a:t>
            </a:r>
            <a:r>
              <a:rPr lang="fr-CA" sz="2800" dirty="0">
                <a:solidFill>
                  <a:srgbClr val="C00000"/>
                </a:solidFill>
                <a:latin typeface="Avenir Book" charset="0"/>
                <a:ea typeface="Avenir Book" charset="0"/>
                <a:cs typeface="Avenir Book" charset="0"/>
              </a:rPr>
              <a:t> pour obtenir un équilibre des protéines positif</a:t>
            </a:r>
          </a:p>
          <a:p>
            <a:pPr marL="514350" indent="-514350">
              <a:buFont typeface="+mj-lt"/>
              <a:buAutoNum type="arabicPeriod"/>
              <a:defRPr/>
            </a:pPr>
            <a:endParaRPr lang="en-CA" sz="2800" dirty="0">
              <a:latin typeface="Avenir Book" charset="0"/>
              <a:ea typeface="Avenir Book" charset="0"/>
              <a:cs typeface="Avenir Book" charset="0"/>
            </a:endParaRPr>
          </a:p>
        </p:txBody>
      </p:sp>
      <p:sp>
        <p:nvSpPr>
          <p:cNvPr id="4" name="TextBox 3"/>
          <p:cNvSpPr txBox="1"/>
          <p:nvPr/>
        </p:nvSpPr>
        <p:spPr>
          <a:xfrm>
            <a:off x="152400" y="142875"/>
            <a:ext cx="3889206" cy="830997"/>
          </a:xfrm>
          <a:prstGeom prst="rect">
            <a:avLst/>
          </a:prstGeom>
          <a:noFill/>
        </p:spPr>
        <p:txBody>
          <a:bodyPr wrap="none" rtlCol="0">
            <a:spAutoFit/>
          </a:bodyPr>
          <a:lstStyle/>
          <a:p>
            <a:r>
              <a:rPr lang="fr-CA" sz="4800" dirty="0">
                <a:solidFill>
                  <a:srgbClr val="000000"/>
                </a:solidFill>
                <a:latin typeface="Avenir Book" charset="0"/>
                <a:ea typeface="Avenir Book" charset="0"/>
                <a:cs typeface="Avenir Book" charset="0"/>
              </a:rPr>
              <a:t>Stratégies...</a:t>
            </a:r>
          </a:p>
        </p:txBody>
      </p:sp>
    </p:spTree>
    <p:extLst>
      <p:ext uri="{BB962C8B-B14F-4D97-AF65-F5344CB8AC3E}">
        <p14:creationId xmlns:p14="http://schemas.microsoft.com/office/powerpoint/2010/main" val="14583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0" y="6596390"/>
            <a:ext cx="66294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fr-CA" sz="1100" dirty="0">
                <a:solidFill>
                  <a:schemeClr val="bg1"/>
                </a:solidFill>
                <a:latin typeface="Century Gothic" charset="0"/>
                <a:ea typeface="Century Gothic" charset="0"/>
                <a:cs typeface="Century Gothic" charset="0"/>
              </a:rPr>
              <a:t>Adapté de </a:t>
            </a:r>
            <a:r>
              <a:rPr lang="fr-CA" sz="1100" dirty="0" err="1">
                <a:solidFill>
                  <a:schemeClr val="bg1"/>
                </a:solidFill>
                <a:latin typeface="Century Gothic" charset="0"/>
                <a:ea typeface="Century Gothic" charset="0"/>
                <a:cs typeface="Century Gothic" charset="0"/>
              </a:rPr>
              <a:t>Paddon</a:t>
            </a:r>
            <a:r>
              <a:rPr lang="fr-CA" sz="1100" dirty="0">
                <a:solidFill>
                  <a:schemeClr val="bg1"/>
                </a:solidFill>
                <a:latin typeface="Century Gothic" charset="0"/>
                <a:ea typeface="Century Gothic" charset="0"/>
                <a:cs typeface="Century Gothic" charset="0"/>
              </a:rPr>
              <a:t>-Jones D et Rasmussen BB. </a:t>
            </a:r>
            <a:r>
              <a:rPr lang="fr-CA" sz="1100" i="1" dirty="0" err="1" smtClean="0">
                <a:solidFill>
                  <a:schemeClr val="bg1"/>
                </a:solidFill>
                <a:latin typeface="Century Gothic" charset="0"/>
                <a:ea typeface="Century Gothic" charset="0"/>
                <a:cs typeface="Century Gothic" charset="0"/>
              </a:rPr>
              <a:t>Curr</a:t>
            </a:r>
            <a:r>
              <a:rPr lang="fr-CA" sz="1100" i="1" dirty="0" smtClean="0">
                <a:solidFill>
                  <a:schemeClr val="bg1"/>
                </a:solidFill>
                <a:latin typeface="Century Gothic" charset="0"/>
                <a:ea typeface="Century Gothic" charset="0"/>
                <a:cs typeface="Century Gothic" charset="0"/>
              </a:rPr>
              <a:t> </a:t>
            </a:r>
            <a:r>
              <a:rPr lang="fr-CA" sz="1100" i="1" dirty="0" err="1">
                <a:solidFill>
                  <a:schemeClr val="bg1"/>
                </a:solidFill>
                <a:latin typeface="Century Gothic" charset="0"/>
                <a:ea typeface="Century Gothic" charset="0"/>
                <a:cs typeface="Century Gothic" charset="0"/>
              </a:rPr>
              <a:t>Opin</a:t>
            </a:r>
            <a:r>
              <a:rPr lang="fr-CA" sz="1100" i="1" dirty="0">
                <a:solidFill>
                  <a:schemeClr val="bg1"/>
                </a:solidFill>
                <a:latin typeface="Century Gothic" charset="0"/>
                <a:ea typeface="Century Gothic" charset="0"/>
                <a:cs typeface="Century Gothic" charset="0"/>
              </a:rPr>
              <a:t> Clin </a:t>
            </a:r>
            <a:r>
              <a:rPr lang="fr-CA" sz="1100" i="1" dirty="0" err="1">
                <a:solidFill>
                  <a:schemeClr val="bg1"/>
                </a:solidFill>
                <a:latin typeface="Century Gothic" charset="0"/>
                <a:ea typeface="Century Gothic" charset="0"/>
                <a:cs typeface="Century Gothic" charset="0"/>
              </a:rPr>
              <a:t>Nutr</a:t>
            </a:r>
            <a:r>
              <a:rPr lang="fr-CA" sz="1100" i="1" dirty="0">
                <a:solidFill>
                  <a:schemeClr val="bg1"/>
                </a:solidFill>
                <a:latin typeface="Century Gothic" charset="0"/>
                <a:ea typeface="Century Gothic" charset="0"/>
                <a:cs typeface="Century Gothic" charset="0"/>
              </a:rPr>
              <a:t> </a:t>
            </a:r>
            <a:r>
              <a:rPr lang="fr-CA" sz="1100" i="1" dirty="0" err="1">
                <a:solidFill>
                  <a:schemeClr val="bg1"/>
                </a:solidFill>
                <a:latin typeface="Century Gothic" charset="0"/>
                <a:ea typeface="Century Gothic" charset="0"/>
                <a:cs typeface="Century Gothic" charset="0"/>
              </a:rPr>
              <a:t>Metab</a:t>
            </a:r>
            <a:r>
              <a:rPr lang="fr-CA" sz="1100" i="1" dirty="0">
                <a:solidFill>
                  <a:schemeClr val="bg1"/>
                </a:solidFill>
                <a:latin typeface="Century Gothic" charset="0"/>
                <a:ea typeface="Century Gothic" charset="0"/>
                <a:cs typeface="Century Gothic" charset="0"/>
              </a:rPr>
              <a:t> Care</a:t>
            </a:r>
            <a:r>
              <a:rPr lang="fr-CA" sz="1100" dirty="0">
                <a:solidFill>
                  <a:schemeClr val="bg1"/>
                </a:solidFill>
                <a:latin typeface="Century Gothic" charset="0"/>
                <a:ea typeface="Century Gothic" charset="0"/>
                <a:cs typeface="Century Gothic" charset="0"/>
              </a:rPr>
              <a:t> 2009;12:86-90.  </a:t>
            </a:r>
          </a:p>
        </p:txBody>
      </p:sp>
      <p:sp>
        <p:nvSpPr>
          <p:cNvPr id="7" name="TextBox 6"/>
          <p:cNvSpPr txBox="1"/>
          <p:nvPr/>
        </p:nvSpPr>
        <p:spPr>
          <a:xfrm>
            <a:off x="82311" y="456212"/>
            <a:ext cx="8471140" cy="1015663"/>
          </a:xfrm>
          <a:prstGeom prst="rect">
            <a:avLst/>
          </a:prstGeom>
          <a:noFill/>
          <a:ln>
            <a:noFill/>
          </a:ln>
        </p:spPr>
        <p:txBody>
          <a:bodyPr wrap="square" rtlCol="0">
            <a:spAutoFit/>
          </a:bodyPr>
          <a:lstStyle/>
          <a:p>
            <a:r>
              <a:rPr lang="fr-CA" sz="3000" b="1" dirty="0">
                <a:latin typeface="Avenir Book" charset="0"/>
                <a:ea typeface="Avenir Book" charset="0"/>
                <a:cs typeface="Avenir Book" charset="0"/>
              </a:rPr>
              <a:t>Apport en protéines déséquilibré chez les adultes plus âgés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44" y="1816010"/>
            <a:ext cx="5588715" cy="3417424"/>
          </a:xfrm>
          <a:prstGeom prst="rect">
            <a:avLst/>
          </a:prstGeom>
        </p:spPr>
      </p:pic>
      <p:sp>
        <p:nvSpPr>
          <p:cNvPr id="2" name="TextBox 1"/>
          <p:cNvSpPr txBox="1"/>
          <p:nvPr/>
        </p:nvSpPr>
        <p:spPr>
          <a:xfrm>
            <a:off x="2384178" y="4057499"/>
            <a:ext cx="1051544" cy="369332"/>
          </a:xfrm>
          <a:prstGeom prst="rect">
            <a:avLst/>
          </a:prstGeom>
          <a:solidFill>
            <a:srgbClr val="800000"/>
          </a:solidFill>
        </p:spPr>
        <p:txBody>
          <a:bodyPr wrap="square" rtlCol="0">
            <a:spAutoFit/>
          </a:bodyPr>
          <a:lstStyle/>
          <a:p>
            <a:r>
              <a:rPr lang="fr-CA" dirty="0">
                <a:solidFill>
                  <a:srgbClr val="FFFFFF"/>
                </a:solidFill>
              </a:rPr>
              <a:t>10 à 15 g</a:t>
            </a:r>
          </a:p>
        </p:txBody>
      </p:sp>
      <p:sp>
        <p:nvSpPr>
          <p:cNvPr id="11" name="TextBox 10"/>
          <p:cNvSpPr txBox="1"/>
          <p:nvPr/>
        </p:nvSpPr>
        <p:spPr>
          <a:xfrm>
            <a:off x="3435721" y="2619937"/>
            <a:ext cx="1051901" cy="369332"/>
          </a:xfrm>
          <a:prstGeom prst="rect">
            <a:avLst/>
          </a:prstGeom>
          <a:solidFill>
            <a:srgbClr val="800000"/>
          </a:solidFill>
        </p:spPr>
        <p:txBody>
          <a:bodyPr wrap="square" rtlCol="0">
            <a:spAutoFit/>
          </a:bodyPr>
          <a:lstStyle/>
          <a:p>
            <a:r>
              <a:rPr lang="fr-CA" dirty="0">
                <a:solidFill>
                  <a:srgbClr val="FFFFFF"/>
                </a:solidFill>
              </a:rPr>
              <a:t>16 à 22 g</a:t>
            </a:r>
          </a:p>
        </p:txBody>
      </p:sp>
      <p:sp>
        <p:nvSpPr>
          <p:cNvPr id="12" name="TextBox 11"/>
          <p:cNvSpPr txBox="1"/>
          <p:nvPr/>
        </p:nvSpPr>
        <p:spPr>
          <a:xfrm>
            <a:off x="4553287" y="2044235"/>
            <a:ext cx="642273" cy="369332"/>
          </a:xfrm>
          <a:prstGeom prst="rect">
            <a:avLst/>
          </a:prstGeom>
          <a:solidFill>
            <a:srgbClr val="800000"/>
          </a:solidFill>
        </p:spPr>
        <p:txBody>
          <a:bodyPr wrap="none" rtlCol="0">
            <a:spAutoFit/>
          </a:bodyPr>
          <a:lstStyle/>
          <a:p>
            <a:r>
              <a:rPr lang="fr-CA">
                <a:solidFill>
                  <a:srgbClr val="FFFFFF"/>
                </a:solidFill>
              </a:rPr>
              <a:t>~30 g</a:t>
            </a:r>
          </a:p>
        </p:txBody>
      </p:sp>
      <p:sp>
        <p:nvSpPr>
          <p:cNvPr id="3" name="TextBox 2"/>
          <p:cNvSpPr txBox="1"/>
          <p:nvPr/>
        </p:nvSpPr>
        <p:spPr>
          <a:xfrm>
            <a:off x="2673205" y="2044235"/>
            <a:ext cx="1371514" cy="400110"/>
          </a:xfrm>
          <a:prstGeom prst="rect">
            <a:avLst/>
          </a:prstGeom>
          <a:noFill/>
        </p:spPr>
        <p:txBody>
          <a:bodyPr wrap="none" rtlCol="0">
            <a:spAutoFit/>
          </a:bodyPr>
          <a:lstStyle/>
          <a:p>
            <a:r>
              <a:rPr lang="fr-CA" sz="2000"/>
              <a:t>Sous-optimal</a:t>
            </a:r>
          </a:p>
        </p:txBody>
      </p:sp>
      <p:sp>
        <p:nvSpPr>
          <p:cNvPr id="9" name="TextBox 8"/>
          <p:cNvSpPr txBox="1"/>
          <p:nvPr/>
        </p:nvSpPr>
        <p:spPr>
          <a:xfrm>
            <a:off x="5325698" y="5270415"/>
            <a:ext cx="2371162" cy="369332"/>
          </a:xfrm>
          <a:prstGeom prst="rect">
            <a:avLst/>
          </a:prstGeom>
          <a:solidFill>
            <a:srgbClr val="FFC000"/>
          </a:solidFill>
        </p:spPr>
        <p:txBody>
          <a:bodyPr wrap="none" rtlCol="0">
            <a:spAutoFit/>
          </a:bodyPr>
          <a:lstStyle/>
          <a:p>
            <a:r>
              <a:rPr lang="fr-CA"/>
              <a:t>*Occasions ratées!</a:t>
            </a:r>
          </a:p>
        </p:txBody>
      </p:sp>
      <p:sp>
        <p:nvSpPr>
          <p:cNvPr id="15" name="TextBox 14">
            <a:extLst>
              <a:ext uri="{FF2B5EF4-FFF2-40B4-BE49-F238E27FC236}">
                <a16:creationId xmlns:a16="http://schemas.microsoft.com/office/drawing/2014/main" id="{CE50BBDB-526F-4DA0-A5FF-3FBDD8E4E1EA}"/>
              </a:ext>
            </a:extLst>
          </p:cNvPr>
          <p:cNvSpPr txBox="1"/>
          <p:nvPr/>
        </p:nvSpPr>
        <p:spPr>
          <a:xfrm rot="16200000">
            <a:off x="493556" y="2922684"/>
            <a:ext cx="2375881"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Protéines (g·kg</a:t>
            </a:r>
            <a:r>
              <a:rPr lang="fr-CA" sz="1600" baseline="30000" dirty="0">
                <a:latin typeface="Century Gothic" panose="020B0502020202020204" pitchFamily="34" charset="0"/>
              </a:rPr>
              <a:t>-1</a:t>
            </a:r>
            <a:r>
              <a:rPr lang="fr-CA" sz="1600" dirty="0">
                <a:latin typeface="Century Gothic" panose="020B0502020202020204" pitchFamily="34" charset="0"/>
              </a:rPr>
              <a:t>)</a:t>
            </a:r>
            <a:endParaRPr lang="en-CA" sz="1600" dirty="0">
              <a:latin typeface="Century Gothic" panose="020B0502020202020204" pitchFamily="34" charset="0"/>
            </a:endParaRPr>
          </a:p>
        </p:txBody>
      </p:sp>
      <p:sp>
        <p:nvSpPr>
          <p:cNvPr id="16" name="TextBox 15">
            <a:extLst>
              <a:ext uri="{FF2B5EF4-FFF2-40B4-BE49-F238E27FC236}">
                <a16:creationId xmlns:a16="http://schemas.microsoft.com/office/drawing/2014/main" id="{1E887088-737C-48D2-9CC4-45C4A9159B8D}"/>
              </a:ext>
            </a:extLst>
          </p:cNvPr>
          <p:cNvSpPr txBox="1"/>
          <p:nvPr/>
        </p:nvSpPr>
        <p:spPr>
          <a:xfrm>
            <a:off x="2299670" y="4849450"/>
            <a:ext cx="10844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Déjeuner</a:t>
            </a:r>
            <a:endParaRPr lang="en-CA" sz="1600" dirty="0">
              <a:latin typeface="Century Gothic" panose="020B0502020202020204" pitchFamily="34" charset="0"/>
            </a:endParaRPr>
          </a:p>
        </p:txBody>
      </p:sp>
      <p:sp>
        <p:nvSpPr>
          <p:cNvPr id="17" name="TextBox 16">
            <a:extLst>
              <a:ext uri="{FF2B5EF4-FFF2-40B4-BE49-F238E27FC236}">
                <a16:creationId xmlns:a16="http://schemas.microsoft.com/office/drawing/2014/main" id="{9F796810-749C-476D-98E2-0F339DA8F373}"/>
              </a:ext>
            </a:extLst>
          </p:cNvPr>
          <p:cNvSpPr txBox="1"/>
          <p:nvPr/>
        </p:nvSpPr>
        <p:spPr>
          <a:xfrm>
            <a:off x="3518447" y="4868967"/>
            <a:ext cx="776233"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Dîner</a:t>
            </a:r>
            <a:endParaRPr lang="en-CA" sz="1600" dirty="0">
              <a:latin typeface="Century Gothic" panose="020B0502020202020204" pitchFamily="34" charset="0"/>
            </a:endParaRPr>
          </a:p>
        </p:txBody>
      </p:sp>
      <p:sp>
        <p:nvSpPr>
          <p:cNvPr id="18" name="TextBox 17">
            <a:extLst>
              <a:ext uri="{FF2B5EF4-FFF2-40B4-BE49-F238E27FC236}">
                <a16:creationId xmlns:a16="http://schemas.microsoft.com/office/drawing/2014/main" id="{97FF546A-7A81-4831-9A2F-AE742D2EEBF0}"/>
              </a:ext>
            </a:extLst>
          </p:cNvPr>
          <p:cNvSpPr txBox="1"/>
          <p:nvPr/>
        </p:nvSpPr>
        <p:spPr>
          <a:xfrm>
            <a:off x="4487623" y="4863269"/>
            <a:ext cx="9320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Souper</a:t>
            </a:r>
            <a:endParaRPr lang="en-CA" sz="1600" dirty="0">
              <a:latin typeface="Century Gothic" panose="020B0502020202020204" pitchFamily="34" charset="0"/>
            </a:endParaRPr>
          </a:p>
        </p:txBody>
      </p:sp>
      <p:sp>
        <p:nvSpPr>
          <p:cNvPr id="19" name="TextBox 18">
            <a:extLst>
              <a:ext uri="{FF2B5EF4-FFF2-40B4-BE49-F238E27FC236}">
                <a16:creationId xmlns:a16="http://schemas.microsoft.com/office/drawing/2014/main" id="{9FB28635-6789-42D5-AB7A-B9B041F001A8}"/>
              </a:ext>
            </a:extLst>
          </p:cNvPr>
          <p:cNvSpPr txBox="1"/>
          <p:nvPr/>
        </p:nvSpPr>
        <p:spPr>
          <a:xfrm>
            <a:off x="5382457" y="4849450"/>
            <a:ext cx="14527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Collation</a:t>
            </a:r>
            <a:endParaRPr lang="en-CA" sz="1600" dirty="0">
              <a:latin typeface="Century Gothic" panose="020B0502020202020204" pitchFamily="34" charset="0"/>
            </a:endParaRPr>
          </a:p>
        </p:txBody>
      </p:sp>
      <p:sp>
        <p:nvSpPr>
          <p:cNvPr id="21" name="TextBox 20">
            <a:extLst>
              <a:ext uri="{FF2B5EF4-FFF2-40B4-BE49-F238E27FC236}">
                <a16:creationId xmlns:a16="http://schemas.microsoft.com/office/drawing/2014/main" id="{E85C3CE7-0CC7-4094-934C-4BB81BB87292}"/>
              </a:ext>
            </a:extLst>
          </p:cNvPr>
          <p:cNvSpPr txBox="1"/>
          <p:nvPr/>
        </p:nvSpPr>
        <p:spPr>
          <a:xfrm>
            <a:off x="3299620" y="3335386"/>
            <a:ext cx="1139846" cy="338554"/>
          </a:xfrm>
          <a:prstGeom prst="rect">
            <a:avLst/>
          </a:prstGeom>
          <a:solidFill>
            <a:schemeClr val="bg1"/>
          </a:solidFill>
        </p:spPr>
        <p:txBody>
          <a:bodyPr wrap="square" rtlCol="0">
            <a:spAutoFit/>
          </a:bodyPr>
          <a:lstStyle/>
          <a:p>
            <a:r>
              <a:rPr lang="fr-CA" sz="1600" b="1" dirty="0">
                <a:latin typeface="Century Gothic" panose="020B0502020202020204" pitchFamily="34" charset="0"/>
              </a:rPr>
              <a:t>SPM max</a:t>
            </a:r>
            <a:endParaRPr lang="en-CA" sz="1600" b="1" dirty="0">
              <a:latin typeface="Century Gothic" panose="020B0502020202020204" pitchFamily="34" charset="0"/>
            </a:endParaRPr>
          </a:p>
        </p:txBody>
      </p:sp>
      <p:cxnSp>
        <p:nvCxnSpPr>
          <p:cNvPr id="14" name="Straight Arrow Connector 13"/>
          <p:cNvCxnSpPr/>
          <p:nvPr/>
        </p:nvCxnSpPr>
        <p:spPr>
          <a:xfrm flipH="1" flipV="1">
            <a:off x="3022600" y="4426831"/>
            <a:ext cx="2368703" cy="1093331"/>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p:cNvCxnSpPr>
          <p:nvPr/>
        </p:nvCxnSpPr>
        <p:spPr>
          <a:xfrm flipH="1" flipV="1">
            <a:off x="3833024" y="3799403"/>
            <a:ext cx="1492674" cy="1655678"/>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859102" y="3976508"/>
            <a:ext cx="0" cy="1282326"/>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4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3"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07" y="272470"/>
            <a:ext cx="6842224" cy="707886"/>
          </a:xfrm>
          <a:prstGeom prst="rect">
            <a:avLst/>
          </a:prstGeom>
          <a:noFill/>
          <a:ln>
            <a:noFill/>
          </a:ln>
        </p:spPr>
        <p:txBody>
          <a:bodyPr wrap="square" rtlCol="0">
            <a:spAutoFit/>
          </a:bodyPr>
          <a:lstStyle/>
          <a:p>
            <a:r>
              <a:rPr lang="fr-CA" sz="4000" b="1" dirty="0">
                <a:latin typeface="Avenir Book" charset="0"/>
                <a:ea typeface="Avenir Book" charset="0"/>
                <a:cs typeface="Avenir Book" charset="0"/>
              </a:rPr>
              <a:t>Apport équilibré (et accru)</a:t>
            </a:r>
          </a:p>
        </p:txBody>
      </p:sp>
      <p:sp>
        <p:nvSpPr>
          <p:cNvPr id="12" name="TextBox 5"/>
          <p:cNvSpPr txBox="1">
            <a:spLocks noChangeArrowheads="1"/>
          </p:cNvSpPr>
          <p:nvPr/>
        </p:nvSpPr>
        <p:spPr bwMode="auto">
          <a:xfrm>
            <a:off x="3889" y="6581703"/>
            <a:ext cx="66294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fr-CA" sz="1100" dirty="0" err="1">
                <a:solidFill>
                  <a:schemeClr val="bg1"/>
                </a:solidFill>
                <a:latin typeface="Century Gothic" charset="0"/>
                <a:ea typeface="Century Gothic" charset="0"/>
                <a:cs typeface="Century Gothic" charset="0"/>
              </a:rPr>
              <a:t>Paddon</a:t>
            </a:r>
            <a:r>
              <a:rPr lang="fr-CA" sz="1100" dirty="0">
                <a:solidFill>
                  <a:schemeClr val="bg1"/>
                </a:solidFill>
                <a:latin typeface="Century Gothic" charset="0"/>
                <a:ea typeface="Century Gothic" charset="0"/>
                <a:cs typeface="Century Gothic" charset="0"/>
              </a:rPr>
              <a:t>-Jones D et Rasmussen BB (2009)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45" y="1816010"/>
            <a:ext cx="5588715" cy="3417424"/>
          </a:xfrm>
          <a:prstGeom prst="rect">
            <a:avLst/>
          </a:prstGeom>
        </p:spPr>
      </p:pic>
      <p:sp>
        <p:nvSpPr>
          <p:cNvPr id="2" name="Left Arrow 1"/>
          <p:cNvSpPr/>
          <p:nvPr/>
        </p:nvSpPr>
        <p:spPr>
          <a:xfrm>
            <a:off x="6246571" y="4000716"/>
            <a:ext cx="960217" cy="505896"/>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782672" y="6585530"/>
            <a:ext cx="3416320" cy="261610"/>
          </a:xfrm>
          <a:prstGeom prst="rect">
            <a:avLst/>
          </a:prstGeom>
          <a:noFill/>
        </p:spPr>
        <p:txBody>
          <a:bodyPr wrap="none" rtlCol="0">
            <a:spAutoFit/>
          </a:bodyPr>
          <a:lstStyle/>
          <a:p>
            <a:r>
              <a:rPr lang="fr-CA" sz="1100" i="1" dirty="0" smtClean="0">
                <a:solidFill>
                  <a:schemeClr val="bg1"/>
                </a:solidFill>
                <a:latin typeface="Century Gothic"/>
                <a:cs typeface="Century Gothic"/>
              </a:rPr>
              <a:t>Am </a:t>
            </a:r>
            <a:r>
              <a:rPr lang="fr-CA" sz="1100" i="1" dirty="0">
                <a:solidFill>
                  <a:schemeClr val="bg1"/>
                </a:solidFill>
                <a:latin typeface="Century Gothic"/>
                <a:cs typeface="Century Gothic"/>
              </a:rPr>
              <a:t>J </a:t>
            </a:r>
            <a:r>
              <a:rPr lang="fr-CA" sz="1100" i="1" dirty="0" err="1">
                <a:solidFill>
                  <a:schemeClr val="bg1"/>
                </a:solidFill>
                <a:latin typeface="Century Gothic"/>
                <a:cs typeface="Century Gothic"/>
              </a:rPr>
              <a:t>Physiol</a:t>
            </a:r>
            <a:r>
              <a:rPr lang="fr-CA" sz="1100" i="1" dirty="0">
                <a:solidFill>
                  <a:schemeClr val="bg1"/>
                </a:solidFill>
                <a:latin typeface="Century Gothic"/>
                <a:cs typeface="Century Gothic"/>
              </a:rPr>
              <a:t> </a:t>
            </a:r>
            <a:r>
              <a:rPr lang="fr-CA" sz="1100" i="1" dirty="0" err="1">
                <a:solidFill>
                  <a:schemeClr val="bg1"/>
                </a:solidFill>
                <a:latin typeface="Century Gothic"/>
                <a:cs typeface="Century Gothic"/>
              </a:rPr>
              <a:t>Endocrinol</a:t>
            </a:r>
            <a:r>
              <a:rPr lang="fr-CA" sz="1100" i="1" dirty="0">
                <a:solidFill>
                  <a:schemeClr val="bg1"/>
                </a:solidFill>
                <a:latin typeface="Century Gothic"/>
                <a:cs typeface="Century Gothic"/>
              </a:rPr>
              <a:t> </a:t>
            </a:r>
            <a:r>
              <a:rPr lang="fr-CA" sz="1100" i="1" dirty="0" err="1">
                <a:solidFill>
                  <a:schemeClr val="bg1"/>
                </a:solidFill>
                <a:latin typeface="Century Gothic"/>
                <a:cs typeface="Century Gothic"/>
              </a:rPr>
              <a:t>Metab</a:t>
            </a:r>
            <a:r>
              <a:rPr lang="fr-CA" sz="1100" dirty="0">
                <a:solidFill>
                  <a:schemeClr val="bg1"/>
                </a:solidFill>
                <a:latin typeface="Century Gothic"/>
                <a:cs typeface="Century Gothic"/>
              </a:rPr>
              <a:t> 2012;302:E52-60.</a:t>
            </a:r>
          </a:p>
        </p:txBody>
      </p:sp>
      <p:sp>
        <p:nvSpPr>
          <p:cNvPr id="4" name="TextBox 3"/>
          <p:cNvSpPr txBox="1"/>
          <p:nvPr/>
        </p:nvSpPr>
        <p:spPr>
          <a:xfrm>
            <a:off x="6660445" y="4094787"/>
            <a:ext cx="262662" cy="276999"/>
          </a:xfrm>
          <a:prstGeom prst="rect">
            <a:avLst/>
          </a:prstGeom>
          <a:noFill/>
        </p:spPr>
        <p:txBody>
          <a:bodyPr wrap="none" rtlCol="0">
            <a:spAutoFit/>
          </a:bodyPr>
          <a:lstStyle/>
          <a:p>
            <a:r>
              <a:rPr lang="fr-CA" sz="1200">
                <a:solidFill>
                  <a:srgbClr val="FFFFFF"/>
                </a:solidFill>
              </a:rPr>
              <a:t>1</a:t>
            </a:r>
          </a:p>
        </p:txBody>
      </p:sp>
      <p:sp>
        <p:nvSpPr>
          <p:cNvPr id="9" name="TextBox 8">
            <a:extLst>
              <a:ext uri="{FF2B5EF4-FFF2-40B4-BE49-F238E27FC236}">
                <a16:creationId xmlns:a16="http://schemas.microsoft.com/office/drawing/2014/main" id="{B412556A-1E30-4EA6-A109-E28F87FFE336}"/>
              </a:ext>
            </a:extLst>
          </p:cNvPr>
          <p:cNvSpPr txBox="1"/>
          <p:nvPr/>
        </p:nvSpPr>
        <p:spPr>
          <a:xfrm>
            <a:off x="3767418" y="3209709"/>
            <a:ext cx="1337981" cy="369332"/>
          </a:xfrm>
          <a:prstGeom prst="rect">
            <a:avLst/>
          </a:prstGeom>
          <a:solidFill>
            <a:schemeClr val="bg1"/>
          </a:solidFill>
        </p:spPr>
        <p:txBody>
          <a:bodyPr wrap="square" rtlCol="0">
            <a:spAutoFit/>
          </a:bodyPr>
          <a:lstStyle/>
          <a:p>
            <a:r>
              <a:rPr lang="fr-CA" b="1" dirty="0">
                <a:latin typeface="Century Gothic" panose="020B0502020202020204" pitchFamily="34" charset="0"/>
              </a:rPr>
              <a:t>SPM max</a:t>
            </a:r>
            <a:endParaRPr lang="en-CA" b="1" dirty="0">
              <a:latin typeface="Century Gothic" panose="020B0502020202020204" pitchFamily="34" charset="0"/>
            </a:endParaRPr>
          </a:p>
        </p:txBody>
      </p:sp>
      <p:sp>
        <p:nvSpPr>
          <p:cNvPr id="10" name="TextBox 9">
            <a:extLst>
              <a:ext uri="{FF2B5EF4-FFF2-40B4-BE49-F238E27FC236}">
                <a16:creationId xmlns:a16="http://schemas.microsoft.com/office/drawing/2014/main" id="{F07D53B7-C921-41C7-B18A-8DC5361C0BC6}"/>
              </a:ext>
            </a:extLst>
          </p:cNvPr>
          <p:cNvSpPr txBox="1"/>
          <p:nvPr/>
        </p:nvSpPr>
        <p:spPr>
          <a:xfrm rot="16200000">
            <a:off x="479085" y="3080578"/>
            <a:ext cx="2375881" cy="353943"/>
          </a:xfrm>
          <a:prstGeom prst="rect">
            <a:avLst/>
          </a:prstGeom>
          <a:solidFill>
            <a:schemeClr val="bg1"/>
          </a:solidFill>
        </p:spPr>
        <p:txBody>
          <a:bodyPr wrap="square" rtlCol="0">
            <a:spAutoFit/>
          </a:bodyPr>
          <a:lstStyle/>
          <a:p>
            <a:r>
              <a:rPr lang="fr-CA" sz="1700" dirty="0">
                <a:latin typeface="Century Gothic" panose="020B0502020202020204" pitchFamily="34" charset="0"/>
              </a:rPr>
              <a:t>Protéines (g·kg</a:t>
            </a:r>
            <a:r>
              <a:rPr lang="fr-CA" sz="1700" baseline="30000" dirty="0">
                <a:latin typeface="Century Gothic" panose="020B0502020202020204" pitchFamily="34" charset="0"/>
              </a:rPr>
              <a:t>-1</a:t>
            </a:r>
            <a:r>
              <a:rPr lang="fr-CA" sz="1700" dirty="0">
                <a:latin typeface="Century Gothic" panose="020B0502020202020204" pitchFamily="34" charset="0"/>
              </a:rPr>
              <a:t>)</a:t>
            </a:r>
            <a:endParaRPr lang="en-CA" sz="1700" dirty="0">
              <a:latin typeface="Century Gothic" panose="020B0502020202020204" pitchFamily="34" charset="0"/>
            </a:endParaRPr>
          </a:p>
        </p:txBody>
      </p:sp>
      <p:sp>
        <p:nvSpPr>
          <p:cNvPr id="11" name="TextBox 10">
            <a:extLst>
              <a:ext uri="{FF2B5EF4-FFF2-40B4-BE49-F238E27FC236}">
                <a16:creationId xmlns:a16="http://schemas.microsoft.com/office/drawing/2014/main" id="{9EEA5505-6D30-4DBE-B753-7E19F25AE988}"/>
              </a:ext>
            </a:extLst>
          </p:cNvPr>
          <p:cNvSpPr txBox="1"/>
          <p:nvPr/>
        </p:nvSpPr>
        <p:spPr>
          <a:xfrm>
            <a:off x="2299670" y="4849450"/>
            <a:ext cx="10844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Déjeuner</a:t>
            </a:r>
            <a:endParaRPr lang="en-CA" sz="1600" dirty="0">
              <a:latin typeface="Century Gothic" panose="020B0502020202020204" pitchFamily="34" charset="0"/>
            </a:endParaRPr>
          </a:p>
        </p:txBody>
      </p:sp>
      <p:sp>
        <p:nvSpPr>
          <p:cNvPr id="13" name="TextBox 12">
            <a:extLst>
              <a:ext uri="{FF2B5EF4-FFF2-40B4-BE49-F238E27FC236}">
                <a16:creationId xmlns:a16="http://schemas.microsoft.com/office/drawing/2014/main" id="{10254050-E891-4AF2-BE2A-A64564112962}"/>
              </a:ext>
            </a:extLst>
          </p:cNvPr>
          <p:cNvSpPr txBox="1"/>
          <p:nvPr/>
        </p:nvSpPr>
        <p:spPr>
          <a:xfrm>
            <a:off x="3518447" y="4868967"/>
            <a:ext cx="776233"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Dîner</a:t>
            </a:r>
            <a:endParaRPr lang="en-CA" sz="1600" dirty="0">
              <a:latin typeface="Century Gothic" panose="020B0502020202020204" pitchFamily="34" charset="0"/>
            </a:endParaRPr>
          </a:p>
        </p:txBody>
      </p:sp>
      <p:sp>
        <p:nvSpPr>
          <p:cNvPr id="14" name="TextBox 13">
            <a:extLst>
              <a:ext uri="{FF2B5EF4-FFF2-40B4-BE49-F238E27FC236}">
                <a16:creationId xmlns:a16="http://schemas.microsoft.com/office/drawing/2014/main" id="{BA9C5129-5872-422A-BA6B-AB1C4E9F05FE}"/>
              </a:ext>
            </a:extLst>
          </p:cNvPr>
          <p:cNvSpPr txBox="1"/>
          <p:nvPr/>
        </p:nvSpPr>
        <p:spPr>
          <a:xfrm>
            <a:off x="4487623" y="4863269"/>
            <a:ext cx="9320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Souper</a:t>
            </a:r>
            <a:endParaRPr lang="en-CA" sz="1600" dirty="0">
              <a:latin typeface="Century Gothic" panose="020B0502020202020204" pitchFamily="34" charset="0"/>
            </a:endParaRPr>
          </a:p>
        </p:txBody>
      </p:sp>
      <p:sp>
        <p:nvSpPr>
          <p:cNvPr id="15" name="TextBox 14">
            <a:extLst>
              <a:ext uri="{FF2B5EF4-FFF2-40B4-BE49-F238E27FC236}">
                <a16:creationId xmlns:a16="http://schemas.microsoft.com/office/drawing/2014/main" id="{8A3B0BDC-1E82-442E-8F9C-C464CC851EA5}"/>
              </a:ext>
            </a:extLst>
          </p:cNvPr>
          <p:cNvSpPr txBox="1"/>
          <p:nvPr/>
        </p:nvSpPr>
        <p:spPr>
          <a:xfrm>
            <a:off x="5382457" y="4849450"/>
            <a:ext cx="1452759" cy="338554"/>
          </a:xfrm>
          <a:prstGeom prst="rect">
            <a:avLst/>
          </a:prstGeom>
          <a:solidFill>
            <a:schemeClr val="bg1"/>
          </a:solidFill>
        </p:spPr>
        <p:txBody>
          <a:bodyPr wrap="square" rtlCol="0">
            <a:spAutoFit/>
          </a:bodyPr>
          <a:lstStyle/>
          <a:p>
            <a:r>
              <a:rPr lang="fr-CA" sz="1600" dirty="0">
                <a:latin typeface="Century Gothic" panose="020B0502020202020204" pitchFamily="34" charset="0"/>
              </a:rPr>
              <a:t>Collation</a:t>
            </a:r>
            <a:endParaRPr lang="en-CA" sz="1600" dirty="0">
              <a:latin typeface="Century Gothic" panose="020B0502020202020204" pitchFamily="34" charset="0"/>
            </a:endParaRPr>
          </a:p>
        </p:txBody>
      </p:sp>
    </p:spTree>
    <p:extLst>
      <p:ext uri="{BB962C8B-B14F-4D97-AF65-F5344CB8AC3E}">
        <p14:creationId xmlns:p14="http://schemas.microsoft.com/office/powerpoint/2010/main" val="153052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4312" y="1278903"/>
            <a:ext cx="8643937" cy="1259969"/>
          </a:xfrm>
        </p:spPr>
        <p:txBody>
          <a:bodyPr>
            <a:noAutofit/>
          </a:bodyPr>
          <a:lstStyle/>
          <a:p>
            <a:pPr algn="ctr"/>
            <a:r>
              <a:rPr lang="fr-CA" sz="3600" dirty="0">
                <a:latin typeface="Avenir Book" charset="0"/>
                <a:ea typeface="Avenir Book" charset="0"/>
                <a:cs typeface="Avenir Book" charset="0"/>
              </a:rPr>
              <a:t>À quel moment nous retrouvons-nous dans notre plus longue période de perte musculaire?</a:t>
            </a:r>
          </a:p>
        </p:txBody>
      </p:sp>
      <p:sp>
        <p:nvSpPr>
          <p:cNvPr id="5" name="Subtitle 4"/>
          <p:cNvSpPr>
            <a:spLocks noGrp="1"/>
          </p:cNvSpPr>
          <p:nvPr>
            <p:ph type="subTitle" idx="1"/>
          </p:nvPr>
        </p:nvSpPr>
        <p:spPr>
          <a:xfrm>
            <a:off x="784343" y="4500955"/>
            <a:ext cx="3049587" cy="449262"/>
          </a:xfrm>
          <a:solidFill>
            <a:srgbClr val="FFC000"/>
          </a:solidFill>
        </p:spPr>
        <p:txBody>
          <a:bodyPr/>
          <a:lstStyle/>
          <a:p>
            <a:r>
              <a:rPr lang="fr-CA" i="1">
                <a:solidFill>
                  <a:schemeClr val="tx1"/>
                </a:solidFill>
              </a:rPr>
              <a:t>Pendant notre sommeil…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280" y="3718493"/>
            <a:ext cx="3636728" cy="2014187"/>
          </a:xfrm>
          <a:prstGeom prst="rect">
            <a:avLst/>
          </a:prstGeom>
        </p:spPr>
      </p:pic>
    </p:spTree>
    <p:extLst>
      <p:ext uri="{BB962C8B-B14F-4D97-AF65-F5344CB8AC3E}">
        <p14:creationId xmlns:p14="http://schemas.microsoft.com/office/powerpoint/2010/main" val="10846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806" y="4045254"/>
            <a:ext cx="2247769" cy="2121271"/>
          </a:xfrm>
          <a:prstGeom prst="rect">
            <a:avLst/>
          </a:prstGeom>
        </p:spPr>
      </p:pic>
      <p:sp>
        <p:nvSpPr>
          <p:cNvPr id="3" name="Title 2"/>
          <p:cNvSpPr>
            <a:spLocks noGrp="1"/>
          </p:cNvSpPr>
          <p:nvPr>
            <p:ph type="ctrTitle"/>
          </p:nvPr>
        </p:nvSpPr>
        <p:spPr>
          <a:xfrm>
            <a:off x="127000" y="1166495"/>
            <a:ext cx="8775699" cy="1793797"/>
          </a:xfrm>
        </p:spPr>
        <p:txBody>
          <a:bodyPr>
            <a:noAutofit/>
          </a:bodyPr>
          <a:lstStyle/>
          <a:p>
            <a:pPr algn="ctr"/>
            <a:r>
              <a:rPr lang="fr-CA" sz="3500" dirty="0">
                <a:latin typeface="Avenir Book" charset="0"/>
                <a:ea typeface="Avenir Book" charset="0"/>
                <a:cs typeface="Avenir Book" charset="0"/>
              </a:rPr>
              <a:t>Les personnes plus âgées </a:t>
            </a:r>
            <a:r>
              <a:rPr lang="fr-CA" sz="3500" dirty="0" smtClean="0">
                <a:latin typeface="Avenir Book" charset="0"/>
                <a:ea typeface="Avenir Book" charset="0"/>
                <a:cs typeface="Avenir Book" charset="0"/>
              </a:rPr>
              <a:t/>
            </a:r>
            <a:br>
              <a:rPr lang="fr-CA" sz="3500" dirty="0" smtClean="0">
                <a:latin typeface="Avenir Book" charset="0"/>
                <a:ea typeface="Avenir Book" charset="0"/>
                <a:cs typeface="Avenir Book" charset="0"/>
              </a:rPr>
            </a:br>
            <a:r>
              <a:rPr lang="fr-CA" sz="3500" dirty="0" smtClean="0">
                <a:latin typeface="Avenir Book" charset="0"/>
                <a:ea typeface="Avenir Book" charset="0"/>
                <a:cs typeface="Avenir Book" charset="0"/>
              </a:rPr>
              <a:t>ont </a:t>
            </a:r>
            <a:r>
              <a:rPr lang="fr-CA" sz="3500" dirty="0">
                <a:latin typeface="Avenir Book" charset="0"/>
                <a:ea typeface="Avenir Book" charset="0"/>
                <a:cs typeface="Avenir Book" charset="0"/>
              </a:rPr>
              <a:t>besoin de </a:t>
            </a:r>
            <a:r>
              <a:rPr lang="fr-CA" sz="3500" u="sng" dirty="0">
                <a:latin typeface="Avenir Book" charset="0"/>
                <a:ea typeface="Avenir Book" charset="0"/>
                <a:cs typeface="Avenir Book" charset="0"/>
              </a:rPr>
              <a:t>plus grandes doses </a:t>
            </a:r>
            <a:r>
              <a:rPr lang="fr-CA" sz="3500" u="sng" dirty="0" smtClean="0">
                <a:latin typeface="Avenir Book" charset="0"/>
                <a:ea typeface="Avenir Book" charset="0"/>
                <a:cs typeface="Avenir Book" charset="0"/>
              </a:rPr>
              <a:t>de </a:t>
            </a:r>
            <a:r>
              <a:rPr lang="fr-CA" sz="3500" u="sng" dirty="0">
                <a:latin typeface="Avenir Book" charset="0"/>
                <a:ea typeface="Avenir Book" charset="0"/>
                <a:cs typeface="Avenir Book" charset="0"/>
              </a:rPr>
              <a:t>protéines</a:t>
            </a:r>
            <a:r>
              <a:rPr lang="fr-CA" sz="3500" dirty="0">
                <a:latin typeface="Avenir Book" charset="0"/>
                <a:ea typeface="Avenir Book" charset="0"/>
                <a:cs typeface="Avenir Book" charset="0"/>
              </a:rPr>
              <a:t> </a:t>
            </a:r>
            <a:r>
              <a:rPr lang="fr-CA" sz="3500" dirty="0" smtClean="0">
                <a:latin typeface="Avenir Book" charset="0"/>
                <a:ea typeface="Avenir Book" charset="0"/>
                <a:cs typeface="Avenir Book" charset="0"/>
              </a:rPr>
              <a:t/>
            </a:r>
            <a:br>
              <a:rPr lang="fr-CA" sz="3500" dirty="0" smtClean="0">
                <a:latin typeface="Avenir Book" charset="0"/>
                <a:ea typeface="Avenir Book" charset="0"/>
                <a:cs typeface="Avenir Book" charset="0"/>
              </a:rPr>
            </a:br>
            <a:r>
              <a:rPr lang="fr-CA" sz="3500" dirty="0" smtClean="0">
                <a:latin typeface="Avenir Book" charset="0"/>
                <a:ea typeface="Avenir Book" charset="0"/>
                <a:cs typeface="Avenir Book" charset="0"/>
              </a:rPr>
              <a:t>que </a:t>
            </a:r>
            <a:r>
              <a:rPr lang="fr-CA" sz="3500" dirty="0">
                <a:latin typeface="Avenir Book" charset="0"/>
                <a:ea typeface="Avenir Book" charset="0"/>
                <a:cs typeface="Avenir Book" charset="0"/>
              </a:rPr>
              <a:t>recommandé </a:t>
            </a:r>
            <a:r>
              <a:rPr lang="fr-CA" sz="3500" u="sng" dirty="0" smtClean="0">
                <a:latin typeface="Avenir Book" charset="0"/>
                <a:ea typeface="Avenir Book" charset="0"/>
                <a:cs typeface="Avenir Book" charset="0"/>
              </a:rPr>
              <a:t>à </a:t>
            </a:r>
            <a:r>
              <a:rPr lang="fr-CA" sz="3500" u="sng" dirty="0">
                <a:latin typeface="Avenir Book" charset="0"/>
                <a:ea typeface="Avenir Book" charset="0"/>
                <a:cs typeface="Avenir Book" charset="0"/>
              </a:rPr>
              <a:t>chaque repas </a:t>
            </a:r>
            <a:r>
              <a:rPr lang="fr-CA" sz="3500" dirty="0">
                <a:latin typeface="Avenir Book" charset="0"/>
                <a:ea typeface="Avenir Book" charset="0"/>
                <a:cs typeface="Avenir Book" charset="0"/>
              </a:rPr>
              <a:t>pour stimuler </a:t>
            </a:r>
            <a:r>
              <a:rPr lang="fr-CA" sz="3500" dirty="0" smtClean="0">
                <a:latin typeface="Avenir Book" charset="0"/>
                <a:ea typeface="Avenir Book" charset="0"/>
                <a:cs typeface="Avenir Book" charset="0"/>
              </a:rPr>
              <a:t>la </a:t>
            </a:r>
            <a:r>
              <a:rPr lang="fr-CA" sz="3500" dirty="0">
                <a:latin typeface="Avenir Book" charset="0"/>
                <a:ea typeface="Avenir Book" charset="0"/>
                <a:cs typeface="Avenir Book" charset="0"/>
              </a:rPr>
              <a:t>SPM</a:t>
            </a:r>
            <a:endParaRPr lang="fr-CA" sz="3500" u="sng" dirty="0">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175" y="4045254"/>
            <a:ext cx="2143760" cy="2143760"/>
          </a:xfrm>
          <a:prstGeom prst="rect">
            <a:avLst/>
          </a:prstGeom>
        </p:spPr>
      </p:pic>
    </p:spTree>
    <p:extLst>
      <p:ext uri="{BB962C8B-B14F-4D97-AF65-F5344CB8AC3E}">
        <p14:creationId xmlns:p14="http://schemas.microsoft.com/office/powerpoint/2010/main" val="115630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03200" y="1182688"/>
            <a:ext cx="8699500" cy="5238894"/>
          </a:xfrm>
        </p:spPr>
        <p:txBody>
          <a:bodyPr>
            <a:normAutofit/>
          </a:bodyPr>
          <a:lstStyle/>
          <a:p>
            <a:pPr marL="514350" indent="-514350">
              <a:buFont typeface="+mj-lt"/>
              <a:buAutoNum type="arabicPeriod"/>
              <a:defRPr/>
            </a:pPr>
            <a:r>
              <a:rPr lang="fr-CA" sz="2800" dirty="0">
                <a:solidFill>
                  <a:schemeClr val="bg1">
                    <a:lumMod val="65000"/>
                  </a:schemeClr>
                </a:solidFill>
                <a:latin typeface="Avenir Book" charset="0"/>
                <a:ea typeface="Avenir Book" charset="0"/>
                <a:cs typeface="Avenir Book" charset="0"/>
              </a:rPr>
              <a:t>La quantité a de l’importance… les adultes plus âgés ont besoin de </a:t>
            </a:r>
            <a:r>
              <a:rPr lang="fr-CA" sz="2800" b="1" i="1" u="sng" dirty="0">
                <a:solidFill>
                  <a:schemeClr val="bg1">
                    <a:lumMod val="65000"/>
                  </a:schemeClr>
                </a:solidFill>
                <a:latin typeface="Avenir Book" charset="0"/>
                <a:ea typeface="Avenir Book" charset="0"/>
                <a:cs typeface="Avenir Book" charset="0"/>
              </a:rPr>
              <a:t>plus de protéines</a:t>
            </a:r>
            <a:r>
              <a:rPr lang="fr-CA" sz="2800" dirty="0">
                <a:solidFill>
                  <a:schemeClr val="bg1">
                    <a:lumMod val="65000"/>
                  </a:schemeClr>
                </a:solidFill>
                <a:latin typeface="Avenir Book" charset="0"/>
                <a:ea typeface="Avenir Book" charset="0"/>
                <a:cs typeface="Avenir Book" charset="0"/>
              </a:rPr>
              <a:t> pour stimuler la synthèse</a:t>
            </a:r>
          </a:p>
          <a:p>
            <a:pPr marL="514350" indent="-514350">
              <a:buFont typeface="+mj-lt"/>
              <a:buAutoNum type="arabicPeriod"/>
              <a:defRPr/>
            </a:pPr>
            <a:endParaRPr lang="en-CA" sz="2800" dirty="0">
              <a:solidFill>
                <a:schemeClr val="bg1">
                  <a:lumMod val="65000"/>
                </a:schemeClr>
              </a:solidFill>
              <a:latin typeface="Avenir Book" charset="0"/>
              <a:ea typeface="Avenir Book" charset="0"/>
              <a:cs typeface="Avenir Book" charset="0"/>
            </a:endParaRPr>
          </a:p>
          <a:p>
            <a:pPr marL="514350" indent="-514350">
              <a:buFont typeface="+mj-lt"/>
              <a:buAutoNum type="arabicPeriod"/>
              <a:defRPr/>
            </a:pPr>
            <a:r>
              <a:rPr lang="fr-CA" sz="2800" dirty="0">
                <a:solidFill>
                  <a:schemeClr val="bg1">
                    <a:lumMod val="65000"/>
                  </a:schemeClr>
                </a:solidFill>
                <a:latin typeface="Avenir Book" charset="0"/>
                <a:ea typeface="Avenir Book" charset="0"/>
                <a:cs typeface="Avenir Book" charset="0"/>
              </a:rPr>
              <a:t>Le moment a de l’importance… les adultes plus âgés </a:t>
            </a:r>
            <a:r>
              <a:rPr lang="fr-CA" sz="2800" b="1" i="1" u="sng" dirty="0">
                <a:solidFill>
                  <a:schemeClr val="bg1">
                    <a:lumMod val="65000"/>
                  </a:schemeClr>
                </a:solidFill>
                <a:latin typeface="Avenir Book" charset="0"/>
                <a:ea typeface="Avenir Book" charset="0"/>
                <a:cs typeface="Avenir Book" charset="0"/>
              </a:rPr>
              <a:t>ont plus souvent besoin de protéines</a:t>
            </a:r>
            <a:r>
              <a:rPr lang="fr-CA" sz="2800" dirty="0">
                <a:solidFill>
                  <a:schemeClr val="bg1">
                    <a:lumMod val="65000"/>
                  </a:schemeClr>
                </a:solidFill>
                <a:latin typeface="Avenir Book" charset="0"/>
                <a:ea typeface="Avenir Book" charset="0"/>
                <a:cs typeface="Avenir Book" charset="0"/>
              </a:rPr>
              <a:t> pour obtenir un équilibre des protéines positif</a:t>
            </a:r>
          </a:p>
          <a:p>
            <a:pPr marL="514350" indent="-514350">
              <a:buFont typeface="+mj-lt"/>
              <a:buAutoNum type="arabicPeriod"/>
              <a:defRPr/>
            </a:pPr>
            <a:endParaRPr lang="en-CA" sz="2800" dirty="0">
              <a:latin typeface="Avenir Book" charset="0"/>
              <a:ea typeface="Avenir Book" charset="0"/>
              <a:cs typeface="Avenir Book" charset="0"/>
            </a:endParaRPr>
          </a:p>
          <a:p>
            <a:pPr marL="514350" indent="-514350">
              <a:buFont typeface="+mj-lt"/>
              <a:buAutoNum type="arabicPeriod"/>
              <a:defRPr/>
            </a:pPr>
            <a:r>
              <a:rPr lang="fr-CA" sz="2800" dirty="0">
                <a:latin typeface="Avenir Book" charset="0"/>
                <a:ea typeface="Avenir Book" charset="0"/>
                <a:cs typeface="Avenir Book" charset="0"/>
              </a:rPr>
              <a:t>La qualité a de l’importance… </a:t>
            </a:r>
            <a:r>
              <a:rPr lang="fr-CA" sz="2800" dirty="0">
                <a:solidFill>
                  <a:srgbClr val="C00000"/>
                </a:solidFill>
                <a:latin typeface="Avenir Book" charset="0"/>
                <a:ea typeface="Avenir Book" charset="0"/>
                <a:cs typeface="Avenir Book" charset="0"/>
              </a:rPr>
              <a:t>les sources de </a:t>
            </a:r>
            <a:r>
              <a:rPr lang="fr-CA" sz="2800" b="1" i="1" u="sng" dirty="0">
                <a:solidFill>
                  <a:srgbClr val="C00000"/>
                </a:solidFill>
                <a:latin typeface="Avenir Book" charset="0"/>
                <a:ea typeface="Avenir Book" charset="0"/>
                <a:cs typeface="Avenir Book" charset="0"/>
              </a:rPr>
              <a:t>protéines riches en leucine</a:t>
            </a:r>
            <a:r>
              <a:rPr lang="fr-CA" sz="2800" dirty="0">
                <a:solidFill>
                  <a:srgbClr val="C00000"/>
                </a:solidFill>
                <a:latin typeface="Avenir Book" charset="0"/>
                <a:ea typeface="Avenir Book" charset="0"/>
                <a:cs typeface="Avenir Book" charset="0"/>
              </a:rPr>
              <a:t> stimulent mieux la synthèse protéique </a:t>
            </a:r>
          </a:p>
        </p:txBody>
      </p:sp>
      <p:sp>
        <p:nvSpPr>
          <p:cNvPr id="4" name="TextBox 3"/>
          <p:cNvSpPr txBox="1"/>
          <p:nvPr/>
        </p:nvSpPr>
        <p:spPr>
          <a:xfrm>
            <a:off x="0" y="142875"/>
            <a:ext cx="3430747" cy="830997"/>
          </a:xfrm>
          <a:prstGeom prst="rect">
            <a:avLst/>
          </a:prstGeom>
          <a:noFill/>
        </p:spPr>
        <p:txBody>
          <a:bodyPr wrap="none" rtlCol="0">
            <a:spAutoFit/>
          </a:bodyPr>
          <a:lstStyle/>
          <a:p>
            <a:r>
              <a:rPr lang="fr-CA" sz="4000" b="1">
                <a:solidFill>
                  <a:srgbClr val="000000"/>
                </a:solidFill>
                <a:latin typeface="Avenir Book" charset="0"/>
                <a:ea typeface="Avenir Book" charset="0"/>
                <a:cs typeface="Avenir Book" charset="0"/>
              </a:rPr>
              <a:t>Stratégies</a:t>
            </a:r>
            <a:r>
              <a:rPr lang="fr-CA" sz="4800">
                <a:solidFill>
                  <a:srgbClr val="000000"/>
                </a:solidFill>
                <a:latin typeface="Avenir Book" charset="0"/>
                <a:ea typeface="Avenir Book" charset="0"/>
                <a:cs typeface="Avenir Book" charset="0"/>
              </a:rPr>
              <a:t>…..</a:t>
            </a:r>
          </a:p>
        </p:txBody>
      </p:sp>
    </p:spTree>
    <p:extLst>
      <p:ext uri="{BB962C8B-B14F-4D97-AF65-F5344CB8AC3E}">
        <p14:creationId xmlns:p14="http://schemas.microsoft.com/office/powerpoint/2010/main" val="19122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83459" y="1158875"/>
            <a:ext cx="8560541" cy="4351338"/>
          </a:xfrm>
        </p:spPr>
        <p:txBody>
          <a:bodyPr>
            <a:normAutofit/>
          </a:bodyPr>
          <a:lstStyle/>
          <a:p>
            <a:r>
              <a:rPr lang="fr-CA" sz="2600" dirty="0">
                <a:latin typeface="Avenir Book" charset="0"/>
                <a:ea typeface="Avenir Book" charset="0"/>
                <a:cs typeface="Avenir Book" charset="0"/>
              </a:rPr>
              <a:t>64 ans</a:t>
            </a:r>
          </a:p>
          <a:p>
            <a:r>
              <a:rPr lang="fr-CA" sz="2600" dirty="0">
                <a:latin typeface="Avenir Book" charset="0"/>
                <a:ea typeface="Avenir Book" charset="0"/>
                <a:cs typeface="Avenir Book" charset="0"/>
              </a:rPr>
              <a:t>Chaque année, Bob perd ~1 % de sa masse musculaire et ~3 % de sa force musculaire</a:t>
            </a:r>
          </a:p>
          <a:p>
            <a:r>
              <a:rPr lang="fr-CA" sz="2600" dirty="0">
                <a:latin typeface="Avenir Book" charset="0"/>
                <a:ea typeface="Avenir Book" charset="0"/>
                <a:cs typeface="Avenir Book" charset="0"/>
              </a:rPr>
              <a:t>Cela accroît ses risques de souffrir de nombreux problèmes médicaux courants – </a:t>
            </a:r>
            <a:r>
              <a:rPr lang="fr-CA" sz="2600" i="1" dirty="0">
                <a:latin typeface="Avenir Book" charset="0"/>
                <a:ea typeface="Avenir Book" charset="0"/>
                <a:cs typeface="Avenir Book" charset="0"/>
              </a:rPr>
              <a:t>ainsi que ses risques de mortalité</a:t>
            </a:r>
          </a:p>
        </p:txBody>
      </p:sp>
      <p:sp>
        <p:nvSpPr>
          <p:cNvPr id="7" name="Title 3"/>
          <p:cNvSpPr>
            <a:spLocks noGrp="1"/>
          </p:cNvSpPr>
          <p:nvPr>
            <p:ph type="title"/>
          </p:nvPr>
        </p:nvSpPr>
        <p:spPr>
          <a:xfrm>
            <a:off x="109456" y="247814"/>
            <a:ext cx="8818644" cy="650715"/>
          </a:xfrm>
        </p:spPr>
        <p:txBody>
          <a:bodyPr/>
          <a:lstStyle/>
          <a:p>
            <a:pPr algn="l"/>
            <a:r>
              <a:rPr lang="fr-CA" sz="4000" b="1">
                <a:latin typeface="Avenir Book" charset="0"/>
                <a:ea typeface="Avenir Book" charset="0"/>
                <a:cs typeface="Avenir Book" charset="0"/>
              </a:rPr>
              <a:t>Voici Bob…</a:t>
            </a:r>
          </a:p>
        </p:txBody>
      </p:sp>
      <p:pic>
        <p:nvPicPr>
          <p:cNvPr id="4" name="Picture 3"/>
          <p:cNvPicPr>
            <a:picLocks noChangeAspect="1"/>
          </p:cNvPicPr>
          <p:nvPr/>
        </p:nvPicPr>
        <p:blipFill>
          <a:blip r:embed="rId3"/>
          <a:stretch>
            <a:fillRect/>
          </a:stretch>
        </p:blipFill>
        <p:spPr>
          <a:xfrm>
            <a:off x="3216533" y="3540125"/>
            <a:ext cx="4341377" cy="2989259"/>
          </a:xfrm>
          <a:prstGeom prst="rect">
            <a:avLst/>
          </a:prstGeom>
        </p:spPr>
      </p:pic>
    </p:spTree>
    <p:extLst>
      <p:ext uri="{BB962C8B-B14F-4D97-AF65-F5344CB8AC3E}">
        <p14:creationId xmlns:p14="http://schemas.microsoft.com/office/powerpoint/2010/main" val="8738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0818"/>
            <a:ext cx="9073490" cy="646331"/>
          </a:xfrm>
          <a:prstGeom prst="rect">
            <a:avLst/>
          </a:prstGeom>
          <a:noFill/>
          <a:ln>
            <a:noFill/>
          </a:ln>
        </p:spPr>
        <p:txBody>
          <a:bodyPr wrap="square" rtlCol="0">
            <a:spAutoFit/>
          </a:bodyPr>
          <a:lstStyle/>
          <a:p>
            <a:r>
              <a:rPr lang="fr-CA" sz="3600" b="1" dirty="0">
                <a:latin typeface="Avenir Book" charset="0"/>
                <a:ea typeface="Avenir Book" charset="0"/>
                <a:cs typeface="Avenir Book" charset="0"/>
              </a:rPr>
              <a:t>La source de protéines a de l’importance</a:t>
            </a:r>
          </a:p>
        </p:txBody>
      </p:sp>
      <p:sp>
        <p:nvSpPr>
          <p:cNvPr id="7" name="TextBox 6"/>
          <p:cNvSpPr txBox="1">
            <a:spLocks noChangeArrowheads="1"/>
          </p:cNvSpPr>
          <p:nvPr/>
        </p:nvSpPr>
        <p:spPr bwMode="auto">
          <a:xfrm>
            <a:off x="-64702" y="6562011"/>
            <a:ext cx="56616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fr-CA" sz="1000" dirty="0">
                <a:solidFill>
                  <a:schemeClr val="bg1"/>
                </a:solidFill>
                <a:latin typeface="Avenir Book" charset="0"/>
                <a:ea typeface="Avenir Book" charset="0"/>
                <a:cs typeface="Avenir Book" charset="0"/>
              </a:rPr>
              <a:t>Tang et coll. </a:t>
            </a:r>
            <a:r>
              <a:rPr lang="fr-CA" sz="1000" i="1" dirty="0" smtClean="0">
                <a:solidFill>
                  <a:schemeClr val="bg1"/>
                </a:solidFill>
                <a:latin typeface="Avenir Book" charset="0"/>
                <a:ea typeface="Avenir Book" charset="0"/>
                <a:cs typeface="Avenir Book" charset="0"/>
              </a:rPr>
              <a:t>J </a:t>
            </a:r>
            <a:r>
              <a:rPr lang="fr-CA" sz="1000" i="1" dirty="0" err="1">
                <a:solidFill>
                  <a:schemeClr val="bg1"/>
                </a:solidFill>
                <a:latin typeface="Avenir Book" charset="0"/>
                <a:ea typeface="Avenir Book" charset="0"/>
                <a:cs typeface="Avenir Book" charset="0"/>
              </a:rPr>
              <a:t>Appl</a:t>
            </a:r>
            <a:r>
              <a:rPr lang="fr-CA" sz="1000" i="1" dirty="0">
                <a:solidFill>
                  <a:schemeClr val="bg1"/>
                </a:solidFill>
                <a:latin typeface="Avenir Book" charset="0"/>
                <a:ea typeface="Avenir Book" charset="0"/>
                <a:cs typeface="Avenir Book" charset="0"/>
              </a:rPr>
              <a:t> </a:t>
            </a:r>
            <a:r>
              <a:rPr lang="fr-CA" sz="1000" i="1" dirty="0" err="1">
                <a:solidFill>
                  <a:schemeClr val="bg1"/>
                </a:solidFill>
                <a:latin typeface="Avenir Book" charset="0"/>
                <a:ea typeface="Avenir Book" charset="0"/>
                <a:cs typeface="Avenir Book" charset="0"/>
              </a:rPr>
              <a:t>Physiol</a:t>
            </a:r>
            <a:r>
              <a:rPr lang="fr-CA" sz="1000" dirty="0">
                <a:solidFill>
                  <a:schemeClr val="bg1"/>
                </a:solidFill>
                <a:latin typeface="Avenir Book" charset="0"/>
                <a:ea typeface="Avenir Book" charset="0"/>
                <a:cs typeface="Avenir Book" charset="0"/>
              </a:rPr>
              <a:t> 2009;107:987-92.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01" y="1816725"/>
            <a:ext cx="7708632" cy="3579734"/>
          </a:xfrm>
          <a:prstGeom prst="rect">
            <a:avLst/>
          </a:prstGeom>
        </p:spPr>
      </p:pic>
      <p:cxnSp>
        <p:nvCxnSpPr>
          <p:cNvPr id="8" name="Straight Connector 7"/>
          <p:cNvCxnSpPr/>
          <p:nvPr/>
        </p:nvCxnSpPr>
        <p:spPr>
          <a:xfrm flipV="1">
            <a:off x="2135087" y="2327564"/>
            <a:ext cx="912913" cy="3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66057" y="2008408"/>
            <a:ext cx="300082" cy="369332"/>
          </a:xfrm>
          <a:prstGeom prst="rect">
            <a:avLst/>
          </a:prstGeom>
          <a:noFill/>
        </p:spPr>
        <p:txBody>
          <a:bodyPr wrap="square" rtlCol="0">
            <a:spAutoFit/>
          </a:bodyPr>
          <a:lstStyle/>
          <a:p>
            <a:r>
              <a:rPr lang="fr-CA"/>
              <a:t>*</a:t>
            </a:r>
          </a:p>
        </p:txBody>
      </p:sp>
      <p:sp>
        <p:nvSpPr>
          <p:cNvPr id="11" name="TextBox 10">
            <a:extLst>
              <a:ext uri="{FF2B5EF4-FFF2-40B4-BE49-F238E27FC236}">
                <a16:creationId xmlns:a16="http://schemas.microsoft.com/office/drawing/2014/main" id="{24CA3AF3-13C5-45D9-AB43-1B102C88820A}"/>
              </a:ext>
            </a:extLst>
          </p:cNvPr>
          <p:cNvSpPr txBox="1"/>
          <p:nvPr/>
        </p:nvSpPr>
        <p:spPr>
          <a:xfrm>
            <a:off x="7328447" y="2065107"/>
            <a:ext cx="1726653" cy="369332"/>
          </a:xfrm>
          <a:prstGeom prst="rect">
            <a:avLst/>
          </a:prstGeom>
          <a:solidFill>
            <a:schemeClr val="bg1"/>
          </a:solidFill>
        </p:spPr>
        <p:txBody>
          <a:bodyPr wrap="square" rtlCol="0">
            <a:spAutoFit/>
          </a:bodyPr>
          <a:lstStyle/>
          <a:p>
            <a:r>
              <a:rPr lang="fr-CA" dirty="0">
                <a:latin typeface="Century Gothic" panose="020B0502020202020204" pitchFamily="34" charset="0"/>
              </a:rPr>
              <a:t>Repos</a:t>
            </a:r>
            <a:endParaRPr lang="en-CA" dirty="0">
              <a:latin typeface="Century Gothic" panose="020B0502020202020204" pitchFamily="34" charset="0"/>
            </a:endParaRPr>
          </a:p>
        </p:txBody>
      </p:sp>
      <p:sp>
        <p:nvSpPr>
          <p:cNvPr id="12" name="TextBox 11">
            <a:extLst>
              <a:ext uri="{FF2B5EF4-FFF2-40B4-BE49-F238E27FC236}">
                <a16:creationId xmlns:a16="http://schemas.microsoft.com/office/drawing/2014/main" id="{C6B2C41D-EC41-4451-B585-E84010D68774}"/>
              </a:ext>
            </a:extLst>
          </p:cNvPr>
          <p:cNvSpPr txBox="1"/>
          <p:nvPr/>
        </p:nvSpPr>
        <p:spPr>
          <a:xfrm>
            <a:off x="7346837" y="2481278"/>
            <a:ext cx="1726653" cy="369332"/>
          </a:xfrm>
          <a:prstGeom prst="rect">
            <a:avLst/>
          </a:prstGeom>
          <a:solidFill>
            <a:schemeClr val="bg1"/>
          </a:solidFill>
        </p:spPr>
        <p:txBody>
          <a:bodyPr wrap="square" rtlCol="0">
            <a:spAutoFit/>
          </a:bodyPr>
          <a:lstStyle/>
          <a:p>
            <a:r>
              <a:rPr lang="fr-CA" dirty="0">
                <a:latin typeface="Century Gothic" panose="020B0502020202020204" pitchFamily="34" charset="0"/>
              </a:rPr>
              <a:t>Exercice</a:t>
            </a:r>
            <a:endParaRPr lang="en-CA" dirty="0">
              <a:latin typeface="Century Gothic" panose="020B0502020202020204" pitchFamily="34" charset="0"/>
            </a:endParaRPr>
          </a:p>
        </p:txBody>
      </p:sp>
      <p:sp>
        <p:nvSpPr>
          <p:cNvPr id="13" name="TextBox 12">
            <a:extLst>
              <a:ext uri="{FF2B5EF4-FFF2-40B4-BE49-F238E27FC236}">
                <a16:creationId xmlns:a16="http://schemas.microsoft.com/office/drawing/2014/main" id="{067181F3-A366-4365-9B9B-7735C98B8254}"/>
              </a:ext>
            </a:extLst>
          </p:cNvPr>
          <p:cNvSpPr txBox="1"/>
          <p:nvPr/>
        </p:nvSpPr>
        <p:spPr>
          <a:xfrm>
            <a:off x="1892300" y="5023166"/>
            <a:ext cx="1518086" cy="369332"/>
          </a:xfrm>
          <a:prstGeom prst="rect">
            <a:avLst/>
          </a:prstGeom>
          <a:solidFill>
            <a:schemeClr val="bg1"/>
          </a:solidFill>
        </p:spPr>
        <p:txBody>
          <a:bodyPr wrap="square" rtlCol="0">
            <a:spAutoFit/>
          </a:bodyPr>
          <a:lstStyle/>
          <a:p>
            <a:r>
              <a:rPr lang="fr-CA" dirty="0">
                <a:latin typeface="Century Gothic" panose="020B0502020202020204" pitchFamily="34" charset="0"/>
              </a:rPr>
              <a:t>Lactosérum</a:t>
            </a:r>
            <a:endParaRPr lang="en-CA" dirty="0">
              <a:latin typeface="Century Gothic" panose="020B0502020202020204" pitchFamily="34" charset="0"/>
            </a:endParaRPr>
          </a:p>
        </p:txBody>
      </p:sp>
      <p:sp>
        <p:nvSpPr>
          <p:cNvPr id="14" name="TextBox 13">
            <a:extLst>
              <a:ext uri="{FF2B5EF4-FFF2-40B4-BE49-F238E27FC236}">
                <a16:creationId xmlns:a16="http://schemas.microsoft.com/office/drawing/2014/main" id="{F854B3CD-B064-4392-B29C-D380C6076D19}"/>
              </a:ext>
            </a:extLst>
          </p:cNvPr>
          <p:cNvSpPr txBox="1"/>
          <p:nvPr/>
        </p:nvSpPr>
        <p:spPr>
          <a:xfrm>
            <a:off x="3562786" y="5043564"/>
            <a:ext cx="1518086" cy="369332"/>
          </a:xfrm>
          <a:prstGeom prst="rect">
            <a:avLst/>
          </a:prstGeom>
          <a:solidFill>
            <a:schemeClr val="bg1"/>
          </a:solidFill>
        </p:spPr>
        <p:txBody>
          <a:bodyPr wrap="square" rtlCol="0">
            <a:spAutoFit/>
          </a:bodyPr>
          <a:lstStyle/>
          <a:p>
            <a:r>
              <a:rPr lang="fr-CA" dirty="0">
                <a:latin typeface="Century Gothic" panose="020B0502020202020204" pitchFamily="34" charset="0"/>
              </a:rPr>
              <a:t>Caséine</a:t>
            </a:r>
            <a:endParaRPr lang="en-CA" dirty="0">
              <a:latin typeface="Century Gothic" panose="020B0502020202020204" pitchFamily="34" charset="0"/>
            </a:endParaRPr>
          </a:p>
        </p:txBody>
      </p:sp>
      <p:sp>
        <p:nvSpPr>
          <p:cNvPr id="15" name="TextBox 14">
            <a:extLst>
              <a:ext uri="{FF2B5EF4-FFF2-40B4-BE49-F238E27FC236}">
                <a16:creationId xmlns:a16="http://schemas.microsoft.com/office/drawing/2014/main" id="{F2A8C68A-FB75-4F57-8FA2-5AB1AD53281A}"/>
              </a:ext>
            </a:extLst>
          </p:cNvPr>
          <p:cNvSpPr txBox="1"/>
          <p:nvPr/>
        </p:nvSpPr>
        <p:spPr>
          <a:xfrm>
            <a:off x="5225116" y="5043564"/>
            <a:ext cx="1518086" cy="369332"/>
          </a:xfrm>
          <a:prstGeom prst="rect">
            <a:avLst/>
          </a:prstGeom>
          <a:solidFill>
            <a:schemeClr val="bg1"/>
          </a:solidFill>
        </p:spPr>
        <p:txBody>
          <a:bodyPr wrap="square" rtlCol="0">
            <a:spAutoFit/>
          </a:bodyPr>
          <a:lstStyle/>
          <a:p>
            <a:r>
              <a:rPr lang="fr-CA" dirty="0">
                <a:latin typeface="Century Gothic" panose="020B0502020202020204" pitchFamily="34" charset="0"/>
              </a:rPr>
              <a:t>Soya</a:t>
            </a:r>
            <a:endParaRPr lang="en-CA" dirty="0">
              <a:latin typeface="Century Gothic" panose="020B0502020202020204" pitchFamily="34" charset="0"/>
            </a:endParaRPr>
          </a:p>
        </p:txBody>
      </p:sp>
      <p:sp>
        <p:nvSpPr>
          <p:cNvPr id="16" name="TextBox 15">
            <a:extLst>
              <a:ext uri="{FF2B5EF4-FFF2-40B4-BE49-F238E27FC236}">
                <a16:creationId xmlns:a16="http://schemas.microsoft.com/office/drawing/2014/main" id="{DAF0707E-E9F8-4849-A48C-5253FE3EFBDF}"/>
              </a:ext>
            </a:extLst>
          </p:cNvPr>
          <p:cNvSpPr txBox="1"/>
          <p:nvPr/>
        </p:nvSpPr>
        <p:spPr>
          <a:xfrm rot="16200000">
            <a:off x="-863043" y="3251762"/>
            <a:ext cx="3487723" cy="584775"/>
          </a:xfrm>
          <a:prstGeom prst="rect">
            <a:avLst/>
          </a:prstGeom>
          <a:solidFill>
            <a:schemeClr val="bg1"/>
          </a:solidFill>
        </p:spPr>
        <p:txBody>
          <a:bodyPr wrap="square" rtlCol="0">
            <a:spAutoFit/>
          </a:bodyPr>
          <a:lstStyle/>
          <a:p>
            <a:pPr algn="ctr"/>
            <a:r>
              <a:rPr lang="fr-CA" sz="1600" dirty="0">
                <a:latin typeface="Century Gothic" panose="020B0502020202020204" pitchFamily="34" charset="0"/>
              </a:rPr>
              <a:t>Taux de synthèse fractionnaire mixte dans le muscle (%//h)</a:t>
            </a:r>
            <a:endParaRPr lang="en-CA" sz="1600" dirty="0">
              <a:latin typeface="Century Gothic" panose="020B0502020202020204" pitchFamily="34" charset="0"/>
            </a:endParaRPr>
          </a:p>
        </p:txBody>
      </p:sp>
    </p:spTree>
    <p:extLst>
      <p:ext uri="{BB962C8B-B14F-4D97-AF65-F5344CB8AC3E}">
        <p14:creationId xmlns:p14="http://schemas.microsoft.com/office/powerpoint/2010/main" val="826197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2848" y="267320"/>
            <a:ext cx="8763000" cy="859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800" b="1" dirty="0">
                <a:latin typeface="Avenir Book" charset="0"/>
                <a:ea typeface="Avenir Book" charset="0"/>
                <a:cs typeface="Avenir Book" charset="0"/>
              </a:rPr>
              <a:t>La leucine en tant que nutraceutique </a:t>
            </a:r>
          </a:p>
        </p:txBody>
      </p:sp>
      <p:sp>
        <p:nvSpPr>
          <p:cNvPr id="8" name="Text Box 4"/>
          <p:cNvSpPr txBox="1">
            <a:spLocks noChangeArrowheads="1"/>
          </p:cNvSpPr>
          <p:nvPr/>
        </p:nvSpPr>
        <p:spPr bwMode="auto">
          <a:xfrm>
            <a:off x="52848" y="6624990"/>
            <a:ext cx="4414684" cy="202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0" fontAlgn="base" hangingPunct="0">
              <a:lnSpc>
                <a:spcPct val="93000"/>
              </a:lnSpc>
              <a:spcBef>
                <a:spcPct val="0"/>
              </a:spcBef>
              <a:spcAft>
                <a:spcPct val="0"/>
              </a:spcAft>
              <a:buClr>
                <a:srgbClr val="000000"/>
              </a:buClr>
              <a:buSzPct val="45000"/>
              <a:buFont typeface="Wingdings" panose="05000000000000000000" pitchFamily="2" charset="2"/>
              <a:buNone/>
            </a:pPr>
            <a:r>
              <a:rPr lang="fr-CA" sz="1000" b="1" dirty="0" err="1">
                <a:solidFill>
                  <a:schemeClr val="bg1"/>
                </a:solidFill>
                <a:latin typeface="Avenir Book" charset="0"/>
                <a:ea typeface="Avenir Book" charset="0"/>
                <a:cs typeface="Avenir Book" charset="0"/>
              </a:rPr>
              <a:t>Devries-Aboud</a:t>
            </a:r>
            <a:r>
              <a:rPr lang="fr-CA" sz="1000" b="1" dirty="0">
                <a:solidFill>
                  <a:schemeClr val="bg1"/>
                </a:solidFill>
                <a:latin typeface="Avenir Book" charset="0"/>
                <a:ea typeface="Avenir Book" charset="0"/>
                <a:cs typeface="Avenir Book" charset="0"/>
              </a:rPr>
              <a:t> M et coll</a:t>
            </a:r>
            <a:r>
              <a:rPr lang="fr-CA" sz="1000" b="1" i="1" dirty="0">
                <a:solidFill>
                  <a:schemeClr val="bg1"/>
                </a:solidFill>
                <a:latin typeface="Avenir Book" charset="0"/>
                <a:ea typeface="Avenir Book" charset="0"/>
                <a:cs typeface="Avenir Book" charset="0"/>
              </a:rPr>
              <a:t>. </a:t>
            </a:r>
          </a:p>
        </p:txBody>
      </p:sp>
      <p:graphicFrame>
        <p:nvGraphicFramePr>
          <p:cNvPr id="9" name="Object 8"/>
          <p:cNvGraphicFramePr>
            <a:graphicFrameLocks noChangeAspect="1"/>
          </p:cNvGraphicFramePr>
          <p:nvPr>
            <p:extLst/>
          </p:nvPr>
        </p:nvGraphicFramePr>
        <p:xfrm>
          <a:off x="1057852" y="1271731"/>
          <a:ext cx="6344262" cy="4833505"/>
        </p:xfrm>
        <a:graphic>
          <a:graphicData uri="http://schemas.openxmlformats.org/presentationml/2006/ole">
            <mc:AlternateContent xmlns:mc="http://schemas.openxmlformats.org/markup-compatibility/2006">
              <mc:Choice xmlns:v="urn:schemas-microsoft-com:vml" Requires="v">
                <p:oleObj spid="_x0000_s1066" name="Prism 7" r:id="rId4" imgW="6586162" imgH="5017666" progId="Prism7.Document">
                  <p:embed/>
                </p:oleObj>
              </mc:Choice>
              <mc:Fallback>
                <p:oleObj name="Prism 7" r:id="rId4" imgW="6586162" imgH="5017666" progId="Prism7.Document">
                  <p:embed/>
                  <p:pic>
                    <p:nvPicPr>
                      <p:cNvPr id="0" name=""/>
                      <p:cNvPicPr/>
                      <p:nvPr/>
                    </p:nvPicPr>
                    <p:blipFill>
                      <a:blip r:embed="rId5"/>
                      <a:stretch>
                        <a:fillRect/>
                      </a:stretch>
                    </p:blipFill>
                    <p:spPr>
                      <a:xfrm>
                        <a:off x="1057852" y="1271731"/>
                        <a:ext cx="6344262" cy="4833505"/>
                      </a:xfrm>
                      <a:prstGeom prst="rect">
                        <a:avLst/>
                      </a:prstGeom>
                      <a:noFill/>
                    </p:spPr>
                  </p:pic>
                </p:oleObj>
              </mc:Fallback>
            </mc:AlternateContent>
          </a:graphicData>
        </a:graphic>
      </p:graphicFrame>
      <p:cxnSp>
        <p:nvCxnSpPr>
          <p:cNvPr id="3" name="Straight Connector 2"/>
          <p:cNvCxnSpPr/>
          <p:nvPr/>
        </p:nvCxnSpPr>
        <p:spPr>
          <a:xfrm flipV="1">
            <a:off x="2930012" y="2793747"/>
            <a:ext cx="3834581" cy="17894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83A737-7BE8-4A7B-81BB-C20BA3EEB7B6}"/>
              </a:ext>
            </a:extLst>
          </p:cNvPr>
          <p:cNvSpPr txBox="1"/>
          <p:nvPr/>
        </p:nvSpPr>
        <p:spPr>
          <a:xfrm rot="16200000">
            <a:off x="-316416" y="3293581"/>
            <a:ext cx="3487723" cy="584775"/>
          </a:xfrm>
          <a:prstGeom prst="rect">
            <a:avLst/>
          </a:prstGeom>
          <a:solidFill>
            <a:schemeClr val="bg1"/>
          </a:solidFill>
        </p:spPr>
        <p:txBody>
          <a:bodyPr wrap="square" rtlCol="0">
            <a:spAutoFit/>
          </a:bodyPr>
          <a:lstStyle/>
          <a:p>
            <a:pPr algn="ctr"/>
            <a:r>
              <a:rPr lang="fr-CA" sz="1600" dirty="0">
                <a:latin typeface="Century Gothic" panose="020B0502020202020204" pitchFamily="34" charset="0"/>
              </a:rPr>
              <a:t>Taux de synthèse fractionnaire myofibrillaire (%/jour)</a:t>
            </a:r>
            <a:endParaRPr lang="en-CA" sz="1600" dirty="0">
              <a:latin typeface="Century Gothic" panose="020B0502020202020204" pitchFamily="34" charset="0"/>
            </a:endParaRPr>
          </a:p>
        </p:txBody>
      </p:sp>
      <p:sp>
        <p:nvSpPr>
          <p:cNvPr id="10" name="TextBox 9">
            <a:extLst>
              <a:ext uri="{FF2B5EF4-FFF2-40B4-BE49-F238E27FC236}">
                <a16:creationId xmlns:a16="http://schemas.microsoft.com/office/drawing/2014/main" id="{D372DDFA-0473-466D-A401-BC969711774E}"/>
              </a:ext>
            </a:extLst>
          </p:cNvPr>
          <p:cNvSpPr txBox="1"/>
          <p:nvPr/>
        </p:nvSpPr>
        <p:spPr>
          <a:xfrm>
            <a:off x="2327035" y="5401603"/>
            <a:ext cx="1205953" cy="369332"/>
          </a:xfrm>
          <a:prstGeom prst="rect">
            <a:avLst/>
          </a:prstGeom>
          <a:solidFill>
            <a:schemeClr val="bg1"/>
          </a:solidFill>
        </p:spPr>
        <p:txBody>
          <a:bodyPr wrap="square" rtlCol="0">
            <a:spAutoFit/>
          </a:bodyPr>
          <a:lstStyle/>
          <a:p>
            <a:r>
              <a:rPr lang="fr-CA" dirty="0">
                <a:latin typeface="Century Gothic" panose="020B0502020202020204" pitchFamily="34" charset="0"/>
              </a:rPr>
              <a:t>À jeun</a:t>
            </a:r>
            <a:endParaRPr lang="en-CA" dirty="0">
              <a:latin typeface="Century Gothic" panose="020B0502020202020204" pitchFamily="34" charset="0"/>
            </a:endParaRPr>
          </a:p>
        </p:txBody>
      </p:sp>
      <p:sp>
        <p:nvSpPr>
          <p:cNvPr id="11" name="TextBox 10">
            <a:extLst>
              <a:ext uri="{FF2B5EF4-FFF2-40B4-BE49-F238E27FC236}">
                <a16:creationId xmlns:a16="http://schemas.microsoft.com/office/drawing/2014/main" id="{3E11DCE8-C1FC-48F0-9C4E-38174367B014}"/>
              </a:ext>
            </a:extLst>
          </p:cNvPr>
          <p:cNvSpPr txBox="1"/>
          <p:nvPr/>
        </p:nvSpPr>
        <p:spPr>
          <a:xfrm>
            <a:off x="4199194" y="5419438"/>
            <a:ext cx="1205953" cy="369332"/>
          </a:xfrm>
          <a:prstGeom prst="rect">
            <a:avLst/>
          </a:prstGeom>
          <a:solidFill>
            <a:schemeClr val="bg1"/>
          </a:solidFill>
        </p:spPr>
        <p:txBody>
          <a:bodyPr wrap="square" rtlCol="0">
            <a:spAutoFit/>
          </a:bodyPr>
          <a:lstStyle/>
          <a:p>
            <a:r>
              <a:rPr lang="fr-CA" dirty="0">
                <a:latin typeface="Century Gothic" panose="020B0502020202020204" pitchFamily="34" charset="0"/>
              </a:rPr>
              <a:t>Repos</a:t>
            </a:r>
            <a:endParaRPr lang="en-CA" dirty="0">
              <a:latin typeface="Century Gothic" panose="020B0502020202020204" pitchFamily="34" charset="0"/>
            </a:endParaRPr>
          </a:p>
        </p:txBody>
      </p:sp>
      <p:sp>
        <p:nvSpPr>
          <p:cNvPr id="12" name="TextBox 11">
            <a:extLst>
              <a:ext uri="{FF2B5EF4-FFF2-40B4-BE49-F238E27FC236}">
                <a16:creationId xmlns:a16="http://schemas.microsoft.com/office/drawing/2014/main" id="{10C802C7-38FF-4676-84E2-97077C0D5B1B}"/>
              </a:ext>
            </a:extLst>
          </p:cNvPr>
          <p:cNvSpPr txBox="1"/>
          <p:nvPr/>
        </p:nvSpPr>
        <p:spPr>
          <a:xfrm>
            <a:off x="5926288" y="5387172"/>
            <a:ext cx="1205953" cy="369332"/>
          </a:xfrm>
          <a:prstGeom prst="rect">
            <a:avLst/>
          </a:prstGeom>
          <a:solidFill>
            <a:schemeClr val="bg1"/>
          </a:solidFill>
        </p:spPr>
        <p:txBody>
          <a:bodyPr wrap="square" rtlCol="0">
            <a:spAutoFit/>
          </a:bodyPr>
          <a:lstStyle/>
          <a:p>
            <a:r>
              <a:rPr lang="fr-CA" dirty="0">
                <a:latin typeface="Century Gothic" panose="020B0502020202020204" pitchFamily="34" charset="0"/>
              </a:rPr>
              <a:t>Exercice</a:t>
            </a:r>
            <a:endParaRPr lang="en-CA" dirty="0">
              <a:latin typeface="Century Gothic" panose="020B0502020202020204" pitchFamily="34" charset="0"/>
            </a:endParaRPr>
          </a:p>
        </p:txBody>
      </p:sp>
    </p:spTree>
    <p:extLst>
      <p:ext uri="{BB962C8B-B14F-4D97-AF65-F5344CB8AC3E}">
        <p14:creationId xmlns:p14="http://schemas.microsoft.com/office/powerpoint/2010/main" val="13135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30"/>
            <a:ext cx="8334376" cy="1079210"/>
          </a:xfrm>
        </p:spPr>
        <p:txBody>
          <a:bodyPr/>
          <a:lstStyle/>
          <a:p>
            <a:pPr algn="l"/>
            <a:r>
              <a:rPr lang="fr-CA" sz="3800" b="1" dirty="0">
                <a:latin typeface="Avenir Book" charset="0"/>
                <a:ea typeface="Avenir Book" charset="0"/>
                <a:cs typeface="Avenir Book" charset="0"/>
              </a:rPr>
              <a:t>Aliments riches en nutriments</a:t>
            </a:r>
          </a:p>
        </p:txBody>
      </p:sp>
      <p:sp>
        <p:nvSpPr>
          <p:cNvPr id="3" name="Content Placeholder 2"/>
          <p:cNvSpPr>
            <a:spLocks noGrp="1"/>
          </p:cNvSpPr>
          <p:nvPr>
            <p:ph idx="1"/>
          </p:nvPr>
        </p:nvSpPr>
        <p:spPr>
          <a:xfrm>
            <a:off x="425662" y="1301462"/>
            <a:ext cx="6635538" cy="4899314"/>
          </a:xfrm>
        </p:spPr>
        <p:txBody>
          <a:bodyPr>
            <a:normAutofit fontScale="85000" lnSpcReduction="20000"/>
          </a:bodyPr>
          <a:lstStyle/>
          <a:p>
            <a:pPr>
              <a:spcAft>
                <a:spcPts val="600"/>
              </a:spcAft>
            </a:pPr>
            <a:r>
              <a:rPr lang="fr-CA" i="1" dirty="0">
                <a:latin typeface="Avenir Book" charset="0"/>
                <a:ea typeface="Avenir Book" charset="0"/>
                <a:cs typeface="Avenir Book" charset="0"/>
              </a:rPr>
              <a:t>Lait et produits </a:t>
            </a:r>
            <a:r>
              <a:rPr lang="fr-CA" i="1" dirty="0" smtClean="0">
                <a:latin typeface="Avenir Book" charset="0"/>
                <a:ea typeface="Avenir Book" charset="0"/>
                <a:cs typeface="Avenir Book" charset="0"/>
              </a:rPr>
              <a:t>laitiers</a:t>
            </a:r>
            <a:r>
              <a:rPr lang="fr-CA" i="1" dirty="0" smtClean="0">
                <a:solidFill>
                  <a:srgbClr val="C00000"/>
                </a:solidFill>
                <a:latin typeface="Avenir Book" charset="0"/>
                <a:ea typeface="Avenir Book" charset="0"/>
                <a:cs typeface="Avenir Book" charset="0"/>
              </a:rPr>
              <a:t>*</a:t>
            </a:r>
            <a:endParaRPr lang="fr-CA" i="1" dirty="0">
              <a:solidFill>
                <a:srgbClr val="C00000"/>
              </a:solidFill>
              <a:latin typeface="Avenir Book" charset="0"/>
              <a:ea typeface="Avenir Book" charset="0"/>
              <a:cs typeface="Avenir Book" charset="0"/>
            </a:endParaRPr>
          </a:p>
          <a:p>
            <a:pPr>
              <a:spcAft>
                <a:spcPts val="600"/>
              </a:spcAft>
            </a:pPr>
            <a:r>
              <a:rPr lang="fr-CA" i="1" dirty="0">
                <a:latin typeface="Avenir Book" charset="0"/>
                <a:ea typeface="Avenir Book" charset="0"/>
                <a:cs typeface="Avenir Book" charset="0"/>
              </a:rPr>
              <a:t>Viandes maigres et volailles</a:t>
            </a:r>
            <a:r>
              <a:rPr lang="fr-CA" i="1" dirty="0">
                <a:solidFill>
                  <a:srgbClr val="C00000"/>
                </a:solidFill>
                <a:latin typeface="Avenir Book" charset="0"/>
                <a:ea typeface="Avenir Book" charset="0"/>
                <a:cs typeface="Avenir Book" charset="0"/>
              </a:rPr>
              <a:t>*</a:t>
            </a:r>
          </a:p>
          <a:p>
            <a:pPr>
              <a:spcAft>
                <a:spcPts val="600"/>
              </a:spcAft>
            </a:pPr>
            <a:r>
              <a:rPr lang="fr-CA" i="1" dirty="0">
                <a:latin typeface="Avenir Book" charset="0"/>
                <a:ea typeface="Avenir Book" charset="0"/>
                <a:cs typeface="Avenir Book" charset="0"/>
              </a:rPr>
              <a:t>Œufs</a:t>
            </a:r>
            <a:r>
              <a:rPr lang="fr-CA" i="1" dirty="0">
                <a:solidFill>
                  <a:srgbClr val="C00000"/>
                </a:solidFill>
                <a:latin typeface="Avenir Book" charset="0"/>
                <a:ea typeface="Avenir Book" charset="0"/>
                <a:cs typeface="Avenir Book" charset="0"/>
              </a:rPr>
              <a:t>*</a:t>
            </a:r>
          </a:p>
          <a:p>
            <a:pPr>
              <a:spcAft>
                <a:spcPts val="600"/>
              </a:spcAft>
            </a:pPr>
            <a:r>
              <a:rPr lang="fr-CA" i="1" dirty="0">
                <a:latin typeface="Avenir Book" charset="0"/>
                <a:ea typeface="Avenir Book" charset="0"/>
                <a:cs typeface="Avenir Book" charset="0"/>
              </a:rPr>
              <a:t>Fruits de mer</a:t>
            </a:r>
            <a:r>
              <a:rPr lang="fr-CA" i="1" dirty="0">
                <a:solidFill>
                  <a:srgbClr val="C00000"/>
                </a:solidFill>
                <a:latin typeface="Avenir Book" charset="0"/>
                <a:ea typeface="Avenir Book" charset="0"/>
                <a:cs typeface="Avenir Book" charset="0"/>
              </a:rPr>
              <a:t>*</a:t>
            </a:r>
          </a:p>
          <a:p>
            <a:pPr lvl="1">
              <a:spcAft>
                <a:spcPts val="600"/>
              </a:spcAft>
            </a:pPr>
            <a:r>
              <a:rPr lang="fr-CA" dirty="0">
                <a:latin typeface="Avenir Book" charset="0"/>
                <a:ea typeface="Avenir Book" charset="0"/>
                <a:cs typeface="Avenir Book" charset="0"/>
              </a:rPr>
              <a:t>Haricots et pois (légumineuses)</a:t>
            </a:r>
          </a:p>
          <a:p>
            <a:pPr lvl="1">
              <a:spcAft>
                <a:spcPts val="600"/>
              </a:spcAft>
            </a:pPr>
            <a:r>
              <a:rPr lang="fr-CA" dirty="0">
                <a:latin typeface="Avenir Book" charset="0"/>
                <a:ea typeface="Avenir Book" charset="0"/>
                <a:cs typeface="Avenir Book" charset="0"/>
              </a:rPr>
              <a:t>Légumes et fruits </a:t>
            </a:r>
          </a:p>
          <a:p>
            <a:pPr lvl="1">
              <a:spcAft>
                <a:spcPts val="600"/>
              </a:spcAft>
            </a:pPr>
            <a:r>
              <a:rPr lang="fr-CA" dirty="0">
                <a:latin typeface="Avenir Book" charset="0"/>
                <a:ea typeface="Avenir Book" charset="0"/>
                <a:cs typeface="Avenir Book" charset="0"/>
              </a:rPr>
              <a:t>Aliments de grains entiers</a:t>
            </a:r>
          </a:p>
          <a:p>
            <a:pPr lvl="1">
              <a:spcAft>
                <a:spcPts val="600"/>
              </a:spcAft>
            </a:pPr>
            <a:r>
              <a:rPr lang="fr-CA" dirty="0">
                <a:latin typeface="Avenir Book" charset="0"/>
                <a:ea typeface="Avenir Book" charset="0"/>
                <a:cs typeface="Avenir Book" charset="0"/>
              </a:rPr>
              <a:t>Noix et graines </a:t>
            </a:r>
          </a:p>
          <a:p>
            <a:pPr marL="0" indent="0">
              <a:spcAft>
                <a:spcPts val="600"/>
              </a:spcAft>
              <a:buNone/>
            </a:pPr>
            <a:endParaRPr lang="fr-CA" sz="1900" dirty="0" smtClean="0">
              <a:solidFill>
                <a:srgbClr val="C00000"/>
              </a:solidFill>
              <a:latin typeface="Avenir Book" charset="0"/>
              <a:ea typeface="Avenir Book" charset="0"/>
              <a:cs typeface="Avenir Book" charset="0"/>
            </a:endParaRPr>
          </a:p>
          <a:p>
            <a:pPr marL="0" indent="0">
              <a:spcAft>
                <a:spcPts val="600"/>
              </a:spcAft>
              <a:buNone/>
            </a:pPr>
            <a:r>
              <a:rPr lang="fr-CA" sz="1900" dirty="0" smtClean="0">
                <a:solidFill>
                  <a:srgbClr val="C00000"/>
                </a:solidFill>
                <a:latin typeface="Avenir Book" charset="0"/>
                <a:ea typeface="Avenir Book" charset="0"/>
                <a:cs typeface="Avenir Book" charset="0"/>
              </a:rPr>
              <a:t>* </a:t>
            </a:r>
            <a:r>
              <a:rPr lang="fr-CA" sz="1900" dirty="0">
                <a:solidFill>
                  <a:srgbClr val="C00000"/>
                </a:solidFill>
                <a:latin typeface="Avenir Book" charset="0"/>
                <a:ea typeface="Avenir Book" charset="0"/>
                <a:cs typeface="Avenir Book" charset="0"/>
              </a:rPr>
              <a:t>Bonnes – excellentes sources de protéines </a:t>
            </a:r>
            <a:r>
              <a:rPr lang="fr-CA" sz="1900" i="1" u="sng" dirty="0">
                <a:solidFill>
                  <a:srgbClr val="C00000"/>
                </a:solidFill>
                <a:latin typeface="Avenir Book" charset="0"/>
                <a:ea typeface="Avenir Book" charset="0"/>
                <a:cs typeface="Avenir Book" charset="0"/>
              </a:rPr>
              <a:t>et</a:t>
            </a:r>
            <a:r>
              <a:rPr lang="fr-CA" sz="1900" dirty="0">
                <a:solidFill>
                  <a:srgbClr val="C00000"/>
                </a:solidFill>
                <a:latin typeface="Avenir Book" charset="0"/>
                <a:ea typeface="Avenir Book" charset="0"/>
                <a:cs typeface="Avenir Book" charset="0"/>
              </a:rPr>
              <a:t> parmi les 10 principaux aliments protéinés (NHANES 2007-2010) actuellement consommés par les Américains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050" y="2887930"/>
            <a:ext cx="2600326" cy="17669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432" y="222253"/>
            <a:ext cx="1964768" cy="1854197"/>
          </a:xfrm>
          <a:prstGeom prst="rect">
            <a:avLst/>
          </a:prstGeom>
        </p:spPr>
      </p:pic>
    </p:spTree>
    <p:extLst>
      <p:ext uri="{BB962C8B-B14F-4D97-AF65-F5344CB8AC3E}">
        <p14:creationId xmlns:p14="http://schemas.microsoft.com/office/powerpoint/2010/main" val="190875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11021"/>
          <a:stretch/>
        </p:blipFill>
        <p:spPr>
          <a:xfrm rot="10800000">
            <a:off x="7294826" y="2248969"/>
            <a:ext cx="1653649" cy="1068579"/>
          </a:xfrm>
          <a:prstGeom prst="rect">
            <a:avLst/>
          </a:prstGeom>
        </p:spPr>
      </p:pic>
      <p:pic>
        <p:nvPicPr>
          <p:cNvPr id="11" name="Picture 10"/>
          <p:cNvPicPr>
            <a:picLocks noChangeAspect="1"/>
          </p:cNvPicPr>
          <p:nvPr/>
        </p:nvPicPr>
        <p:blipFill rotWithShape="1">
          <a:blip r:embed="rId4"/>
          <a:srcRect t="27959" b="15656"/>
          <a:stretch/>
        </p:blipFill>
        <p:spPr>
          <a:xfrm>
            <a:off x="4691674" y="1388006"/>
            <a:ext cx="2948202" cy="1107572"/>
          </a:xfrm>
          <a:prstGeom prst="rect">
            <a:avLst/>
          </a:prstGeom>
        </p:spPr>
      </p:pic>
      <p:sp>
        <p:nvSpPr>
          <p:cNvPr id="3" name="Content Placeholder 2"/>
          <p:cNvSpPr>
            <a:spLocks noGrp="1"/>
          </p:cNvSpPr>
          <p:nvPr>
            <p:ph idx="1"/>
          </p:nvPr>
        </p:nvSpPr>
        <p:spPr>
          <a:xfrm>
            <a:off x="196850" y="1097752"/>
            <a:ext cx="7886700" cy="2191744"/>
          </a:xfrm>
        </p:spPr>
        <p:txBody>
          <a:bodyPr>
            <a:normAutofit fontScale="77500" lnSpcReduction="20000"/>
          </a:bodyPr>
          <a:lstStyle/>
          <a:p>
            <a:r>
              <a:rPr lang="fr-CA" dirty="0">
                <a:latin typeface="Avenir Book" charset="0"/>
                <a:ea typeface="Avenir Book" charset="0"/>
                <a:cs typeface="Avenir Book" charset="0"/>
              </a:rPr>
              <a:t>Les bonnes sources de </a:t>
            </a:r>
            <a:r>
              <a:rPr lang="fr-CA" b="1" u="sng" dirty="0">
                <a:latin typeface="Avenir Book" charset="0"/>
                <a:ea typeface="Avenir Book" charset="0"/>
                <a:cs typeface="Avenir Book" charset="0"/>
              </a:rPr>
              <a:t>leucine</a:t>
            </a:r>
            <a:r>
              <a:rPr lang="fr-CA" dirty="0">
                <a:latin typeface="Avenir Book" charset="0"/>
                <a:ea typeface="Avenir Book" charset="0"/>
                <a:cs typeface="Avenir Book" charset="0"/>
              </a:rPr>
              <a:t> comprennent :</a:t>
            </a:r>
          </a:p>
          <a:p>
            <a:pPr lvl="1"/>
            <a:r>
              <a:rPr lang="fr-CA" dirty="0">
                <a:latin typeface="Avenir Book" charset="0"/>
                <a:ea typeface="Avenir Book" charset="0"/>
                <a:cs typeface="Avenir Book" charset="0"/>
              </a:rPr>
              <a:t>Viandes, volailles et poissons</a:t>
            </a:r>
          </a:p>
          <a:p>
            <a:pPr lvl="1"/>
            <a:r>
              <a:rPr lang="fr-CA" dirty="0">
                <a:latin typeface="Avenir Book" charset="0"/>
                <a:ea typeface="Avenir Book" charset="0"/>
                <a:cs typeface="Avenir Book" charset="0"/>
              </a:rPr>
              <a:t>Légumineuses </a:t>
            </a:r>
          </a:p>
          <a:p>
            <a:pPr lvl="1"/>
            <a:r>
              <a:rPr lang="fr-CA" dirty="0">
                <a:latin typeface="Avenir Book" charset="0"/>
                <a:ea typeface="Avenir Book" charset="0"/>
                <a:cs typeface="Avenir Book" charset="0"/>
              </a:rPr>
              <a:t>Produits laitiers </a:t>
            </a:r>
          </a:p>
          <a:p>
            <a:r>
              <a:rPr lang="fr-CA" dirty="0">
                <a:latin typeface="Avenir Book" charset="0"/>
                <a:ea typeface="Avenir Book" charset="0"/>
                <a:cs typeface="Avenir Book" charset="0"/>
              </a:rPr>
              <a:t>Il faut viser de 3 à 5 g de leucine par portion</a:t>
            </a:r>
          </a:p>
          <a:p>
            <a:r>
              <a:rPr lang="fr-CA" dirty="0">
                <a:latin typeface="Avenir Book" charset="0"/>
                <a:ea typeface="Avenir Book" charset="0"/>
                <a:cs typeface="Avenir Book" charset="0"/>
              </a:rPr>
              <a:t>3 fois par jour</a:t>
            </a:r>
          </a:p>
          <a:p>
            <a:endParaRPr lang="en-US" dirty="0">
              <a:latin typeface="Avenir Book" charset="0"/>
              <a:ea typeface="Avenir Book" charset="0"/>
              <a:cs typeface="Avenir Book" charset="0"/>
            </a:endParaRPr>
          </a:p>
        </p:txBody>
      </p:sp>
      <p:sp>
        <p:nvSpPr>
          <p:cNvPr id="4" name="Title 1"/>
          <p:cNvSpPr txBox="1">
            <a:spLocks/>
          </p:cNvSpPr>
          <p:nvPr/>
        </p:nvSpPr>
        <p:spPr>
          <a:xfrm>
            <a:off x="196850" y="289900"/>
            <a:ext cx="7886700" cy="859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a:latin typeface="Avenir Book" charset="0"/>
                <a:ea typeface="Avenir Book" charset="0"/>
                <a:cs typeface="Avenir Book" charset="0"/>
              </a:rPr>
              <a:t>LEUCINE</a:t>
            </a:r>
          </a:p>
        </p:txBody>
      </p:sp>
      <p:graphicFrame>
        <p:nvGraphicFramePr>
          <p:cNvPr id="5" name="Table 4"/>
          <p:cNvGraphicFramePr>
            <a:graphicFrameLocks noGrp="1"/>
          </p:cNvGraphicFramePr>
          <p:nvPr>
            <p:extLst>
              <p:ext uri="{D42A27DB-BD31-4B8C-83A1-F6EECF244321}">
                <p14:modId xmlns:p14="http://schemas.microsoft.com/office/powerpoint/2010/main" val="2715044930"/>
              </p:ext>
            </p:extLst>
          </p:nvPr>
        </p:nvGraphicFramePr>
        <p:xfrm>
          <a:off x="971549" y="3393748"/>
          <a:ext cx="7112001" cy="858520"/>
        </p:xfrm>
        <a:graphic>
          <a:graphicData uri="http://schemas.openxmlformats.org/drawingml/2006/table">
            <a:tbl>
              <a:tblPr/>
              <a:tblGrid>
                <a:gridCol w="2370667">
                  <a:extLst>
                    <a:ext uri="{9D8B030D-6E8A-4147-A177-3AD203B41FA5}">
                      <a16:colId xmlns:a16="http://schemas.microsoft.com/office/drawing/2014/main" val="20000"/>
                    </a:ext>
                  </a:extLst>
                </a:gridCol>
                <a:gridCol w="2370667">
                  <a:extLst>
                    <a:ext uri="{9D8B030D-6E8A-4147-A177-3AD203B41FA5}">
                      <a16:colId xmlns:a16="http://schemas.microsoft.com/office/drawing/2014/main" val="20001"/>
                    </a:ext>
                  </a:extLst>
                </a:gridCol>
                <a:gridCol w="2370667">
                  <a:extLst>
                    <a:ext uri="{9D8B030D-6E8A-4147-A177-3AD203B41FA5}">
                      <a16:colId xmlns:a16="http://schemas.microsoft.com/office/drawing/2014/main" val="20002"/>
                    </a:ext>
                  </a:extLst>
                </a:gridCol>
              </a:tblGrid>
              <a:tr h="0">
                <a:tc>
                  <a:txBody>
                    <a:bodyPr/>
                    <a:lstStyle/>
                    <a:p>
                      <a:pPr algn="ctr"/>
                      <a:r>
                        <a:rPr lang="fr-CA" sz="1600" b="1" dirty="0">
                          <a:latin typeface="Avenir Book" charset="0"/>
                          <a:ea typeface="Avenir Book" charset="0"/>
                          <a:cs typeface="Avenir Book" charset="0"/>
                        </a:rPr>
                        <a:t>Viande</a:t>
                      </a:r>
                      <a:r>
                        <a:rPr lang="fr-CA" sz="1600" b="1" baseline="0" dirty="0">
                          <a:latin typeface="Avenir Book" charset="0"/>
                          <a:ea typeface="Avenir Book" charset="0"/>
                          <a:cs typeface="Avenir Book" charset="0"/>
                        </a:rPr>
                        <a:t> </a:t>
                      </a:r>
                    </a:p>
                    <a:p>
                      <a:pPr algn="ctr"/>
                      <a:r>
                        <a:rPr lang="fr-CA" sz="1600" b="1" baseline="0" dirty="0">
                          <a:latin typeface="Avenir Book" charset="0"/>
                          <a:ea typeface="Avenir Book" charset="0"/>
                          <a:cs typeface="Avenir Book" charset="0"/>
                        </a:rPr>
                        <a:t>Poulet/porc</a:t>
                      </a:r>
                    </a:p>
                    <a:p>
                      <a:pPr algn="ctr"/>
                      <a:r>
                        <a:rPr lang="fr-CA" sz="1600" b="1" baseline="0" dirty="0">
                          <a:latin typeface="Avenir Book" charset="0"/>
                          <a:ea typeface="Avenir Book" charset="0"/>
                          <a:cs typeface="Avenir Book" charset="0"/>
                        </a:rPr>
                        <a:t>Thon en conserve</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4,0 g</a:t>
                      </a:r>
                    </a:p>
                    <a:p>
                      <a:pPr algn="ctr"/>
                      <a:r>
                        <a:rPr lang="fr-CA" sz="1600" b="1" dirty="0">
                          <a:latin typeface="Avenir Book" charset="0"/>
                          <a:ea typeface="Avenir Book" charset="0"/>
                          <a:cs typeface="Avenir Book" charset="0"/>
                        </a:rPr>
                        <a:t>3,5 g</a:t>
                      </a:r>
                    </a:p>
                    <a:p>
                      <a:pPr algn="ctr"/>
                      <a:r>
                        <a:rPr lang="fr-CA" sz="1600" b="1" dirty="0">
                          <a:latin typeface="Avenir Book" charset="0"/>
                          <a:ea typeface="Avenir Book" charset="0"/>
                          <a:cs typeface="Avenir Book" charset="0"/>
                        </a:rPr>
                        <a:t>3,5 g</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Par portion de 5 oz </a:t>
                      </a:r>
                    </a:p>
                    <a:p>
                      <a:pPr algn="ctr"/>
                      <a:r>
                        <a:rPr lang="fr-CA" sz="1600" b="1" dirty="0">
                          <a:latin typeface="Avenir Book" charset="0"/>
                          <a:ea typeface="Avenir Book" charset="0"/>
                          <a:cs typeface="Avenir Book" charset="0"/>
                        </a:rPr>
                        <a:t>Par tasse </a:t>
                      </a:r>
                    </a:p>
                    <a:p>
                      <a:pPr algn="ctr"/>
                      <a:r>
                        <a:rPr lang="fr-CA" sz="1600" b="1" dirty="0">
                          <a:latin typeface="Avenir Book" charset="0"/>
                          <a:ea typeface="Avenir Book" charset="0"/>
                          <a:cs typeface="Avenir Book" charset="0"/>
                        </a:rPr>
                        <a:t>Par tasse</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37554109"/>
              </p:ext>
            </p:extLst>
          </p:nvPr>
        </p:nvGraphicFramePr>
        <p:xfrm>
          <a:off x="971550" y="4286381"/>
          <a:ext cx="7112001" cy="858520"/>
        </p:xfrm>
        <a:graphic>
          <a:graphicData uri="http://schemas.openxmlformats.org/drawingml/2006/table">
            <a:tbl>
              <a:tblPr/>
              <a:tblGrid>
                <a:gridCol w="2370667">
                  <a:extLst>
                    <a:ext uri="{9D8B030D-6E8A-4147-A177-3AD203B41FA5}">
                      <a16:colId xmlns:a16="http://schemas.microsoft.com/office/drawing/2014/main" val="20000"/>
                    </a:ext>
                  </a:extLst>
                </a:gridCol>
                <a:gridCol w="2370667">
                  <a:extLst>
                    <a:ext uri="{9D8B030D-6E8A-4147-A177-3AD203B41FA5}">
                      <a16:colId xmlns:a16="http://schemas.microsoft.com/office/drawing/2014/main" val="20001"/>
                    </a:ext>
                  </a:extLst>
                </a:gridCol>
                <a:gridCol w="2370667">
                  <a:extLst>
                    <a:ext uri="{9D8B030D-6E8A-4147-A177-3AD203B41FA5}">
                      <a16:colId xmlns:a16="http://schemas.microsoft.com/office/drawing/2014/main" val="20002"/>
                    </a:ext>
                  </a:extLst>
                </a:gridCol>
              </a:tblGrid>
              <a:tr h="0">
                <a:tc>
                  <a:txBody>
                    <a:bodyPr/>
                    <a:lstStyle/>
                    <a:p>
                      <a:pPr algn="ctr"/>
                      <a:r>
                        <a:rPr lang="fr-CA" sz="1600" b="1" dirty="0">
                          <a:latin typeface="Avenir Book" charset="0"/>
                          <a:ea typeface="Avenir Book" charset="0"/>
                          <a:cs typeface="Avenir Book" charset="0"/>
                        </a:rPr>
                        <a:t>Soya</a:t>
                      </a:r>
                    </a:p>
                    <a:p>
                      <a:pPr algn="ctr"/>
                      <a:r>
                        <a:rPr lang="fr-CA" sz="1600" b="1" dirty="0">
                          <a:latin typeface="Avenir Book" charset="0"/>
                          <a:ea typeface="Avenir Book" charset="0"/>
                          <a:cs typeface="Avenir Book" charset="0"/>
                        </a:rPr>
                        <a:t>Haricots blancs</a:t>
                      </a:r>
                    </a:p>
                    <a:p>
                      <a:pPr algn="ctr"/>
                      <a:r>
                        <a:rPr lang="fr-CA" sz="1600" b="1" dirty="0">
                          <a:latin typeface="Avenir Book" charset="0"/>
                          <a:ea typeface="Avenir Book" charset="0"/>
                          <a:cs typeface="Avenir Book" charset="0"/>
                        </a:rPr>
                        <a:t>Lentilles</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3,6 g</a:t>
                      </a:r>
                    </a:p>
                    <a:p>
                      <a:pPr algn="ctr"/>
                      <a:r>
                        <a:rPr lang="fr-CA" sz="1600" b="1" dirty="0">
                          <a:latin typeface="Avenir Book" charset="0"/>
                          <a:ea typeface="Avenir Book" charset="0"/>
                          <a:cs typeface="Avenir Book" charset="0"/>
                        </a:rPr>
                        <a:t>3,7 g</a:t>
                      </a:r>
                    </a:p>
                    <a:p>
                      <a:pPr algn="ctr"/>
                      <a:r>
                        <a:rPr lang="fr-CA" sz="1600" b="1" dirty="0">
                          <a:latin typeface="Avenir Book" charset="0"/>
                          <a:ea typeface="Avenir Book" charset="0"/>
                          <a:cs typeface="Avenir Book" charset="0"/>
                        </a:rPr>
                        <a:t>3,4 g</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Par tasse</a:t>
                      </a:r>
                    </a:p>
                    <a:p>
                      <a:pPr algn="ctr"/>
                      <a:r>
                        <a:rPr lang="fr-CA" sz="1600" b="1" baseline="0" dirty="0">
                          <a:latin typeface="Avenir Book" charset="0"/>
                          <a:ea typeface="Avenir Book" charset="0"/>
                          <a:cs typeface="Avenir Book" charset="0"/>
                        </a:rPr>
                        <a:t>Par tasse</a:t>
                      </a:r>
                    </a:p>
                    <a:p>
                      <a:pPr algn="ctr"/>
                      <a:r>
                        <a:rPr lang="fr-CA" sz="1600" b="1" baseline="0" dirty="0">
                          <a:latin typeface="Avenir Book" charset="0"/>
                          <a:ea typeface="Avenir Book" charset="0"/>
                          <a:cs typeface="Avenir Book" charset="0"/>
                        </a:rPr>
                        <a:t>Par tasse</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89643488"/>
              </p:ext>
            </p:extLst>
          </p:nvPr>
        </p:nvGraphicFramePr>
        <p:xfrm>
          <a:off x="971550" y="5179014"/>
          <a:ext cx="7112001" cy="858520"/>
        </p:xfrm>
        <a:graphic>
          <a:graphicData uri="http://schemas.openxmlformats.org/drawingml/2006/table">
            <a:tbl>
              <a:tblPr/>
              <a:tblGrid>
                <a:gridCol w="2370667">
                  <a:extLst>
                    <a:ext uri="{9D8B030D-6E8A-4147-A177-3AD203B41FA5}">
                      <a16:colId xmlns:a16="http://schemas.microsoft.com/office/drawing/2014/main" val="20000"/>
                    </a:ext>
                  </a:extLst>
                </a:gridCol>
                <a:gridCol w="2370667">
                  <a:extLst>
                    <a:ext uri="{9D8B030D-6E8A-4147-A177-3AD203B41FA5}">
                      <a16:colId xmlns:a16="http://schemas.microsoft.com/office/drawing/2014/main" val="20001"/>
                    </a:ext>
                  </a:extLst>
                </a:gridCol>
                <a:gridCol w="2370667">
                  <a:extLst>
                    <a:ext uri="{9D8B030D-6E8A-4147-A177-3AD203B41FA5}">
                      <a16:colId xmlns:a16="http://schemas.microsoft.com/office/drawing/2014/main" val="20002"/>
                    </a:ext>
                  </a:extLst>
                </a:gridCol>
              </a:tblGrid>
              <a:tr h="0">
                <a:tc>
                  <a:txBody>
                    <a:bodyPr/>
                    <a:lstStyle/>
                    <a:p>
                      <a:pPr algn="ctr"/>
                      <a:r>
                        <a:rPr lang="fr-CA" sz="1600" b="1" dirty="0">
                          <a:latin typeface="Avenir Book" charset="0"/>
                          <a:ea typeface="Avenir Book" charset="0"/>
                          <a:cs typeface="Avenir Book" charset="0"/>
                        </a:rPr>
                        <a:t>Lait de vache</a:t>
                      </a:r>
                    </a:p>
                    <a:p>
                      <a:pPr algn="ctr"/>
                      <a:r>
                        <a:rPr lang="fr-CA" sz="1600" b="1" dirty="0">
                          <a:latin typeface="Avenir Book" charset="0"/>
                          <a:ea typeface="Avenir Book" charset="0"/>
                          <a:cs typeface="Avenir Book" charset="0"/>
                        </a:rPr>
                        <a:t>Fromage</a:t>
                      </a:r>
                    </a:p>
                    <a:p>
                      <a:pPr algn="ctr"/>
                      <a:r>
                        <a:rPr lang="fr-CA" sz="1600" b="1" dirty="0">
                          <a:latin typeface="Avenir Book" charset="0"/>
                          <a:ea typeface="Avenir Book" charset="0"/>
                          <a:cs typeface="Avenir Book" charset="0"/>
                        </a:rPr>
                        <a:t>Yogourt</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0,8 g</a:t>
                      </a:r>
                    </a:p>
                    <a:p>
                      <a:pPr algn="ctr"/>
                      <a:r>
                        <a:rPr lang="fr-CA" sz="1600" b="1" dirty="0">
                          <a:latin typeface="Avenir Book" charset="0"/>
                          <a:ea typeface="Avenir Book" charset="0"/>
                          <a:cs typeface="Avenir Book" charset="0"/>
                        </a:rPr>
                        <a:t>0,5 à 1,0 g</a:t>
                      </a:r>
                    </a:p>
                    <a:p>
                      <a:pPr algn="ctr"/>
                      <a:r>
                        <a:rPr lang="fr-CA" sz="1600" b="1" dirty="0">
                          <a:latin typeface="Avenir Book" charset="0"/>
                          <a:ea typeface="Avenir Book" charset="0"/>
                          <a:cs typeface="Avenir Book" charset="0"/>
                        </a:rPr>
                        <a:t>1,0 g</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fr-CA" sz="1600" b="1" dirty="0">
                          <a:latin typeface="Avenir Book" charset="0"/>
                          <a:ea typeface="Avenir Book" charset="0"/>
                          <a:cs typeface="Avenir Book" charset="0"/>
                        </a:rPr>
                        <a:t>Par tasse</a:t>
                      </a:r>
                    </a:p>
                    <a:p>
                      <a:pPr algn="ctr"/>
                      <a:r>
                        <a:rPr lang="fr-CA" sz="1600" b="1" baseline="0" dirty="0">
                          <a:latin typeface="Avenir Book" charset="0"/>
                          <a:ea typeface="Avenir Book" charset="0"/>
                          <a:cs typeface="Avenir Book" charset="0"/>
                        </a:rPr>
                        <a:t>Par portion de 1 oz</a:t>
                      </a:r>
                    </a:p>
                    <a:p>
                      <a:pPr algn="ctr"/>
                      <a:r>
                        <a:rPr lang="fr-CA" sz="1600" b="1" baseline="0" dirty="0">
                          <a:latin typeface="Avenir Book" charset="0"/>
                          <a:ea typeface="Avenir Book" charset="0"/>
                          <a:cs typeface="Avenir Book" charset="0"/>
                        </a:rPr>
                        <a:t>Par portion de 6 oz</a:t>
                      </a: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3888" y="82487"/>
            <a:ext cx="1554390" cy="1466913"/>
          </a:xfrm>
          <a:prstGeom prst="rect">
            <a:avLst/>
          </a:prstGeom>
        </p:spPr>
      </p:pic>
    </p:spTree>
    <p:extLst>
      <p:ext uri="{BB962C8B-B14F-4D97-AF65-F5344CB8AC3E}">
        <p14:creationId xmlns:p14="http://schemas.microsoft.com/office/powerpoint/2010/main" val="10390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ge5image18992"/>
          <p:cNvPicPr>
            <a:picLocks noChangeAspect="1" noChangeArrowheads="1"/>
          </p:cNvPicPr>
          <p:nvPr/>
        </p:nvPicPr>
        <p:blipFill rotWithShape="1">
          <a:blip r:embed="rId2">
            <a:extLst>
              <a:ext uri="{28A0092B-C50C-407E-A947-70E740481C1C}">
                <a14:useLocalDpi xmlns:a14="http://schemas.microsoft.com/office/drawing/2010/main" val="0"/>
              </a:ext>
            </a:extLst>
          </a:blip>
          <a:srcRect b="75697"/>
          <a:stretch/>
        </p:blipFill>
        <p:spPr bwMode="auto">
          <a:xfrm>
            <a:off x="222778" y="1361736"/>
            <a:ext cx="404899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ge6image29112"/>
          <p:cNvPicPr>
            <a:picLocks noChangeAspect="1" noChangeArrowheads="1"/>
          </p:cNvPicPr>
          <p:nvPr/>
        </p:nvPicPr>
        <p:blipFill rotWithShape="1">
          <a:blip r:embed="rId3">
            <a:extLst>
              <a:ext uri="{28A0092B-C50C-407E-A947-70E740481C1C}">
                <a14:useLocalDpi xmlns:a14="http://schemas.microsoft.com/office/drawing/2010/main" val="0"/>
              </a:ext>
            </a:extLst>
          </a:blip>
          <a:srcRect b="67989"/>
          <a:stretch/>
        </p:blipFill>
        <p:spPr bwMode="auto">
          <a:xfrm>
            <a:off x="4435552" y="2705127"/>
            <a:ext cx="4475547" cy="289557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4498" y="240782"/>
            <a:ext cx="9109502" cy="1079210"/>
          </a:xfrm>
        </p:spPr>
        <p:txBody>
          <a:bodyPr/>
          <a:lstStyle/>
          <a:p>
            <a:pPr algn="l"/>
            <a:r>
              <a:rPr lang="fr-CA" sz="3300" b="1" dirty="0">
                <a:latin typeface="Avenir Book" charset="0"/>
                <a:ea typeface="Avenir Book" charset="0"/>
                <a:cs typeface="Avenir Book" charset="0"/>
              </a:rPr>
              <a:t>Sources de protéines végétales </a:t>
            </a:r>
            <a:r>
              <a:rPr lang="fr-CA" sz="3300" b="1" i="1" dirty="0">
                <a:latin typeface="Avenir Book" charset="0"/>
                <a:ea typeface="Avenir Book" charset="0"/>
                <a:cs typeface="Avenir Book" charset="0"/>
              </a:rPr>
              <a:t>vs</a:t>
            </a:r>
            <a:r>
              <a:rPr lang="fr-CA" sz="3300" b="1" dirty="0">
                <a:latin typeface="Avenir Book" charset="0"/>
                <a:ea typeface="Avenir Book" charset="0"/>
                <a:cs typeface="Avenir Book" charset="0"/>
              </a:rPr>
              <a:t> animales</a:t>
            </a:r>
          </a:p>
        </p:txBody>
      </p:sp>
      <p:sp>
        <p:nvSpPr>
          <p:cNvPr id="5" name="TextBox 4"/>
          <p:cNvSpPr txBox="1"/>
          <p:nvPr/>
        </p:nvSpPr>
        <p:spPr>
          <a:xfrm>
            <a:off x="317500" y="4241800"/>
            <a:ext cx="2088970" cy="646331"/>
          </a:xfrm>
          <a:prstGeom prst="rect">
            <a:avLst/>
          </a:prstGeom>
          <a:solidFill>
            <a:srgbClr val="FFC000"/>
          </a:solidFill>
        </p:spPr>
        <p:txBody>
          <a:bodyPr wrap="none" rtlCol="0">
            <a:spAutoFit/>
          </a:bodyPr>
          <a:lstStyle/>
          <a:p>
            <a:r>
              <a:rPr lang="fr-CA" dirty="0"/>
              <a:t>HPB-protéines de blé</a:t>
            </a:r>
          </a:p>
          <a:p>
            <a:r>
              <a:rPr lang="fr-CA" dirty="0" err="1"/>
              <a:t>CasM</a:t>
            </a:r>
            <a:r>
              <a:rPr lang="fr-CA" dirty="0"/>
              <a:t>-Caséine</a:t>
            </a:r>
          </a:p>
        </p:txBody>
      </p:sp>
      <p:sp>
        <p:nvSpPr>
          <p:cNvPr id="6" name="TextBox 5"/>
          <p:cNvSpPr txBox="1"/>
          <p:nvPr/>
        </p:nvSpPr>
        <p:spPr>
          <a:xfrm>
            <a:off x="1765300" y="5435600"/>
            <a:ext cx="2520677" cy="646331"/>
          </a:xfrm>
          <a:prstGeom prst="rect">
            <a:avLst/>
          </a:prstGeom>
          <a:solidFill>
            <a:srgbClr val="FFC000"/>
          </a:solidFill>
        </p:spPr>
        <p:txBody>
          <a:bodyPr wrap="square" rtlCol="0">
            <a:spAutoFit/>
          </a:bodyPr>
          <a:lstStyle/>
          <a:p>
            <a:r>
              <a:rPr lang="fr-CA" dirty="0"/>
              <a:t>35 HPB </a:t>
            </a:r>
            <a:r>
              <a:rPr lang="fr-CA" i="1" dirty="0"/>
              <a:t>vs</a:t>
            </a:r>
            <a:r>
              <a:rPr lang="fr-CA" dirty="0"/>
              <a:t> 35 lactosérum</a:t>
            </a:r>
          </a:p>
          <a:p>
            <a:r>
              <a:rPr lang="fr-CA" dirty="0"/>
              <a:t>60 HPB </a:t>
            </a:r>
            <a:r>
              <a:rPr lang="fr-CA" i="1" dirty="0"/>
              <a:t>vs</a:t>
            </a:r>
            <a:r>
              <a:rPr lang="fr-CA" dirty="0"/>
              <a:t> 35 lactosérum</a:t>
            </a:r>
          </a:p>
        </p:txBody>
      </p:sp>
      <p:sp>
        <p:nvSpPr>
          <p:cNvPr id="7" name="TextBox 6"/>
          <p:cNvSpPr txBox="1"/>
          <p:nvPr/>
        </p:nvSpPr>
        <p:spPr>
          <a:xfrm>
            <a:off x="0" y="6563667"/>
            <a:ext cx="2323072" cy="261610"/>
          </a:xfrm>
          <a:prstGeom prst="rect">
            <a:avLst/>
          </a:prstGeom>
          <a:noFill/>
        </p:spPr>
        <p:txBody>
          <a:bodyPr wrap="none" rtlCol="0">
            <a:spAutoFit/>
          </a:bodyPr>
          <a:lstStyle/>
          <a:p>
            <a:r>
              <a:rPr lang="fr-CA" sz="1100" dirty="0" err="1">
                <a:solidFill>
                  <a:schemeClr val="bg1"/>
                </a:solidFill>
              </a:rPr>
              <a:t>Gorissen</a:t>
            </a:r>
            <a:r>
              <a:rPr lang="fr-CA" sz="1100" dirty="0">
                <a:solidFill>
                  <a:schemeClr val="bg1"/>
                </a:solidFill>
              </a:rPr>
              <a:t> SH</a:t>
            </a:r>
            <a:r>
              <a:rPr lang="fr-CA" sz="1100" dirty="0" smtClean="0">
                <a:solidFill>
                  <a:schemeClr val="bg1"/>
                </a:solidFill>
              </a:rPr>
              <a:t>. </a:t>
            </a:r>
            <a:r>
              <a:rPr lang="fr-CA" sz="1100" i="1" dirty="0">
                <a:solidFill>
                  <a:schemeClr val="bg1"/>
                </a:solidFill>
              </a:rPr>
              <a:t>J </a:t>
            </a:r>
            <a:r>
              <a:rPr lang="fr-CA" sz="1100" i="1" dirty="0" err="1">
                <a:solidFill>
                  <a:schemeClr val="bg1"/>
                </a:solidFill>
              </a:rPr>
              <a:t>Nutr</a:t>
            </a:r>
            <a:r>
              <a:rPr lang="fr-CA" sz="1100" dirty="0">
                <a:solidFill>
                  <a:schemeClr val="bg1"/>
                </a:solidFill>
              </a:rPr>
              <a:t> 2016;146:1651-9.</a:t>
            </a:r>
          </a:p>
        </p:txBody>
      </p:sp>
      <p:sp>
        <p:nvSpPr>
          <p:cNvPr id="9" name="TextBox 8">
            <a:extLst>
              <a:ext uri="{FF2B5EF4-FFF2-40B4-BE49-F238E27FC236}">
                <a16:creationId xmlns:a16="http://schemas.microsoft.com/office/drawing/2014/main" id="{B3A2A81A-F6B9-4D99-BCB4-ED74E5E98554}"/>
              </a:ext>
            </a:extLst>
          </p:cNvPr>
          <p:cNvSpPr txBox="1"/>
          <p:nvPr/>
        </p:nvSpPr>
        <p:spPr>
          <a:xfrm>
            <a:off x="5381625" y="4757326"/>
            <a:ext cx="1371600" cy="261610"/>
          </a:xfrm>
          <a:prstGeom prst="rect">
            <a:avLst/>
          </a:prstGeom>
          <a:solidFill>
            <a:schemeClr val="bg1"/>
          </a:solidFill>
        </p:spPr>
        <p:txBody>
          <a:bodyPr wrap="square" rtlCol="0">
            <a:spAutoFit/>
          </a:bodyPr>
          <a:lstStyle/>
          <a:p>
            <a:r>
              <a:rPr lang="fr-CA" sz="1100" dirty="0" err="1">
                <a:latin typeface="Arial" panose="020B0604020202020204" pitchFamily="34" charset="0"/>
                <a:cs typeface="Arial" panose="020B0604020202020204" pitchFamily="34" charset="0"/>
              </a:rPr>
              <a:t>TempsxTraitement</a:t>
            </a:r>
            <a:endParaRPr lang="en-CA" sz="11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521C2D-0464-4321-B506-908F68F83986}"/>
              </a:ext>
            </a:extLst>
          </p:cNvPr>
          <p:cNvSpPr txBox="1"/>
          <p:nvPr/>
        </p:nvSpPr>
        <p:spPr>
          <a:xfrm>
            <a:off x="5716185" y="2781264"/>
            <a:ext cx="1037040" cy="246221"/>
          </a:xfrm>
          <a:prstGeom prst="rect">
            <a:avLst/>
          </a:prstGeom>
          <a:solidFill>
            <a:schemeClr val="bg1"/>
          </a:solidFill>
        </p:spPr>
        <p:txBody>
          <a:bodyPr wrap="square" rtlCol="0">
            <a:spAutoFit/>
          </a:bodyPr>
          <a:lstStyle/>
          <a:p>
            <a:r>
              <a:rPr lang="fr-CA" sz="1000" dirty="0">
                <a:latin typeface="Arial" panose="020B0604020202020204" pitchFamily="34" charset="0"/>
                <a:cs typeface="Arial" panose="020B0604020202020204" pitchFamily="34" charset="0"/>
              </a:rPr>
              <a:t>Lactosérum-35</a:t>
            </a:r>
            <a:endParaRPr lang="en-CA" sz="1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24B9F27-2CF6-48E4-9B50-C16E701433FA}"/>
              </a:ext>
            </a:extLst>
          </p:cNvPr>
          <p:cNvSpPr txBox="1"/>
          <p:nvPr/>
        </p:nvSpPr>
        <p:spPr>
          <a:xfrm>
            <a:off x="5813851" y="3027485"/>
            <a:ext cx="796499" cy="276999"/>
          </a:xfrm>
          <a:prstGeom prst="rect">
            <a:avLst/>
          </a:prstGeom>
          <a:solidFill>
            <a:schemeClr val="bg1"/>
          </a:solidFill>
        </p:spPr>
        <p:txBody>
          <a:bodyPr wrap="square" rtlCol="0">
            <a:spAutoFit/>
          </a:bodyPr>
          <a:lstStyle/>
          <a:p>
            <a:r>
              <a:rPr lang="fr-CA" sz="1200" dirty="0">
                <a:latin typeface="Arial" panose="020B0604020202020204" pitchFamily="34" charset="0"/>
                <a:cs typeface="Arial" panose="020B0604020202020204" pitchFamily="34" charset="0"/>
              </a:rPr>
              <a:t>HPB-35</a:t>
            </a:r>
            <a:endParaRPr lang="en-CA"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A7EE1D0-FC2C-4842-860D-3A620DB4B9A9}"/>
              </a:ext>
            </a:extLst>
          </p:cNvPr>
          <p:cNvSpPr txBox="1"/>
          <p:nvPr/>
        </p:nvSpPr>
        <p:spPr>
          <a:xfrm rot="16200000">
            <a:off x="3589731" y="3800136"/>
            <a:ext cx="2059702" cy="307777"/>
          </a:xfrm>
          <a:prstGeom prst="rect">
            <a:avLst/>
          </a:prstGeom>
          <a:solidFill>
            <a:schemeClr val="bg1"/>
          </a:solidFill>
        </p:spPr>
        <p:txBody>
          <a:bodyPr wrap="square" rtlCol="0">
            <a:spAutoFit/>
          </a:bodyPr>
          <a:lstStyle/>
          <a:p>
            <a:pPr algn="ctr"/>
            <a:r>
              <a:rPr lang="fr-CA" sz="1400" dirty="0">
                <a:latin typeface="Arial" panose="020B0604020202020204" pitchFamily="34" charset="0"/>
                <a:cs typeface="Arial" panose="020B0604020202020204" pitchFamily="34" charset="0"/>
              </a:rPr>
              <a:t>Leucine plasmatique</a:t>
            </a:r>
            <a:endParaRPr lang="en-CA"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F032FF7-93A2-4652-B2F3-89172C234A0C}"/>
              </a:ext>
            </a:extLst>
          </p:cNvPr>
          <p:cNvSpPr txBox="1"/>
          <p:nvPr/>
        </p:nvSpPr>
        <p:spPr>
          <a:xfrm>
            <a:off x="3345561" y="1894038"/>
            <a:ext cx="1380368" cy="307777"/>
          </a:xfrm>
          <a:prstGeom prst="rect">
            <a:avLst/>
          </a:prstGeom>
          <a:solidFill>
            <a:schemeClr val="bg1"/>
          </a:solidFill>
        </p:spPr>
        <p:txBody>
          <a:bodyPr wrap="square" rtlCol="0">
            <a:spAutoFit/>
          </a:bodyPr>
          <a:lstStyle/>
          <a:p>
            <a:r>
              <a:rPr lang="fr-CA" sz="1400" dirty="0">
                <a:latin typeface="Arial" panose="020B0604020202020204" pitchFamily="34" charset="0"/>
                <a:cs typeface="Arial" panose="020B0604020202020204" pitchFamily="34" charset="0"/>
              </a:rPr>
              <a:t>Lactosérum-35</a:t>
            </a:r>
            <a:endParaRPr lang="en-CA"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94A6B9E-E35B-4DC9-AED5-0200967142EB}"/>
              </a:ext>
            </a:extLst>
          </p:cNvPr>
          <p:cNvSpPr txBox="1"/>
          <p:nvPr/>
        </p:nvSpPr>
        <p:spPr>
          <a:xfrm>
            <a:off x="3334178" y="1608082"/>
            <a:ext cx="1131515" cy="307777"/>
          </a:xfrm>
          <a:prstGeom prst="rect">
            <a:avLst/>
          </a:prstGeom>
          <a:solidFill>
            <a:schemeClr val="bg1"/>
          </a:solidFill>
        </p:spPr>
        <p:txBody>
          <a:bodyPr wrap="square" rtlCol="0">
            <a:spAutoFit/>
          </a:bodyPr>
          <a:lstStyle/>
          <a:p>
            <a:r>
              <a:rPr lang="fr-CA" sz="1400" dirty="0">
                <a:latin typeface="Arial" panose="020B0604020202020204" pitchFamily="34" charset="0"/>
                <a:cs typeface="Arial" panose="020B0604020202020204" pitchFamily="34" charset="0"/>
              </a:rPr>
              <a:t>CasM-35</a:t>
            </a:r>
            <a:endParaRPr lang="en-CA"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7DE2A59-4DF4-429A-B81E-38D7FE2C8B36}"/>
              </a:ext>
            </a:extLst>
          </p:cNvPr>
          <p:cNvSpPr txBox="1"/>
          <p:nvPr/>
        </p:nvSpPr>
        <p:spPr>
          <a:xfrm>
            <a:off x="3345561" y="1367215"/>
            <a:ext cx="926216" cy="307777"/>
          </a:xfrm>
          <a:prstGeom prst="rect">
            <a:avLst/>
          </a:prstGeom>
          <a:solidFill>
            <a:schemeClr val="bg1"/>
          </a:solidFill>
        </p:spPr>
        <p:txBody>
          <a:bodyPr wrap="square" rtlCol="0">
            <a:spAutoFit/>
          </a:bodyPr>
          <a:lstStyle/>
          <a:p>
            <a:r>
              <a:rPr lang="fr-CA" sz="1400" dirty="0">
                <a:latin typeface="Arial" panose="020B0604020202020204" pitchFamily="34" charset="0"/>
                <a:cs typeface="Arial" panose="020B0604020202020204" pitchFamily="34" charset="0"/>
              </a:rPr>
              <a:t>HPB-35</a:t>
            </a:r>
            <a:endParaRPr lang="en-CA"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839769-370F-41E2-88DC-A2ED403D947A}"/>
              </a:ext>
            </a:extLst>
          </p:cNvPr>
          <p:cNvSpPr txBox="1"/>
          <p:nvPr/>
        </p:nvSpPr>
        <p:spPr>
          <a:xfrm>
            <a:off x="1133474" y="3173679"/>
            <a:ext cx="1263471" cy="246221"/>
          </a:xfrm>
          <a:prstGeom prst="rect">
            <a:avLst/>
          </a:prstGeom>
          <a:solidFill>
            <a:schemeClr val="bg1"/>
          </a:solidFill>
        </p:spPr>
        <p:txBody>
          <a:bodyPr wrap="square" rtlCol="0">
            <a:spAutoFit/>
          </a:bodyPr>
          <a:lstStyle/>
          <a:p>
            <a:r>
              <a:rPr lang="fr-CA" sz="1000" dirty="0" err="1">
                <a:latin typeface="Arial" panose="020B0604020202020204" pitchFamily="34" charset="0"/>
                <a:cs typeface="Arial" panose="020B0604020202020204" pitchFamily="34" charset="0"/>
              </a:rPr>
              <a:t>TempsxTraitement</a:t>
            </a:r>
            <a:endParaRPr lang="en-CA" sz="1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70FB3BF-4394-47BA-BE26-E7A8418AA1D4}"/>
              </a:ext>
            </a:extLst>
          </p:cNvPr>
          <p:cNvSpPr txBox="1"/>
          <p:nvPr/>
        </p:nvSpPr>
        <p:spPr>
          <a:xfrm rot="16200000">
            <a:off x="-654588" y="3008460"/>
            <a:ext cx="1944178" cy="307777"/>
          </a:xfrm>
          <a:prstGeom prst="rect">
            <a:avLst/>
          </a:prstGeom>
          <a:solidFill>
            <a:schemeClr val="bg1"/>
          </a:solidFill>
        </p:spPr>
        <p:txBody>
          <a:bodyPr wrap="square" rtlCol="0">
            <a:spAutoFit/>
          </a:bodyPr>
          <a:lstStyle/>
          <a:p>
            <a:pPr algn="r"/>
            <a:r>
              <a:rPr lang="fr-CA" sz="1400" dirty="0">
                <a:latin typeface="Arial" panose="020B0604020202020204" pitchFamily="34" charset="0"/>
                <a:cs typeface="Arial" panose="020B0604020202020204" pitchFamily="34" charset="0"/>
              </a:rPr>
              <a:t>AAE </a:t>
            </a:r>
            <a:r>
              <a:rPr lang="fr-CA" sz="1400" dirty="0" smtClean="0">
                <a:latin typeface="Arial" panose="020B0604020202020204" pitchFamily="34" charset="0"/>
                <a:cs typeface="Arial" panose="020B0604020202020204" pitchFamily="34" charset="0"/>
              </a:rPr>
              <a:t>plasmatiques,</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860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504"/>
            <a:ext cx="8975558" cy="1143000"/>
          </a:xfrm>
        </p:spPr>
        <p:txBody>
          <a:bodyPr/>
          <a:lstStyle/>
          <a:p>
            <a:pPr algn="l"/>
            <a:r>
              <a:rPr lang="fr-CA" sz="4000" b="1" dirty="0">
                <a:latin typeface="Avenir Book" charset="0"/>
                <a:ea typeface="Avenir Book" charset="0"/>
                <a:cs typeface="Avenir Book" charset="0"/>
              </a:rPr>
              <a:t>Le soya </a:t>
            </a:r>
            <a:r>
              <a:rPr lang="fr-CA" sz="4000" b="1" i="1" dirty="0">
                <a:latin typeface="Avenir Book" charset="0"/>
                <a:ea typeface="Avenir Book" charset="0"/>
                <a:cs typeface="Avenir Book" charset="0"/>
              </a:rPr>
              <a:t>vs</a:t>
            </a:r>
            <a:r>
              <a:rPr lang="fr-CA" sz="4000" b="1" dirty="0">
                <a:latin typeface="Avenir Book" charset="0"/>
                <a:ea typeface="Avenir Book" charset="0"/>
                <a:cs typeface="Avenir Book" charset="0"/>
              </a:rPr>
              <a:t> le lactosérum chez les aînés</a:t>
            </a:r>
          </a:p>
        </p:txBody>
      </p:sp>
      <p:pic>
        <p:nvPicPr>
          <p:cNvPr id="4" name="Picture 3"/>
          <p:cNvPicPr>
            <a:picLocks noChangeAspect="1"/>
          </p:cNvPicPr>
          <p:nvPr/>
        </p:nvPicPr>
        <p:blipFill rotWithShape="1">
          <a:blip r:embed="rId3"/>
          <a:srcRect l="10510" t="12007" r="21586" b="45401"/>
          <a:stretch/>
        </p:blipFill>
        <p:spPr>
          <a:xfrm>
            <a:off x="-267043" y="1511300"/>
            <a:ext cx="4699344" cy="3814762"/>
          </a:xfrm>
          <a:prstGeom prst="rect">
            <a:avLst/>
          </a:prstGeom>
        </p:spPr>
      </p:pic>
      <p:sp>
        <p:nvSpPr>
          <p:cNvPr id="5" name="TextBox 4"/>
          <p:cNvSpPr txBox="1"/>
          <p:nvPr/>
        </p:nvSpPr>
        <p:spPr>
          <a:xfrm>
            <a:off x="4276214" y="1306772"/>
            <a:ext cx="4861612"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fr-CA"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L’ingestion de 20 g et de 40 g de soya </a:t>
            </a:r>
            <a:r>
              <a:rPr kumimoji="0" lang="fr-CA" sz="2000" b="0" i="0" u="sng" strike="noStrike" kern="1200" cap="none" spc="0" normalizeH="0" baseline="0" noProof="0" dirty="0">
                <a:ln>
                  <a:noFill/>
                </a:ln>
                <a:solidFill>
                  <a:prstClr val="black"/>
                </a:solidFill>
                <a:effectLst/>
                <a:uLnTx/>
                <a:uFillTx/>
                <a:latin typeface="Avenir Book" charset="0"/>
                <a:ea typeface="Avenir Book" charset="0"/>
                <a:cs typeface="Avenir Book" charset="0"/>
              </a:rPr>
              <a:t>ne stimule pas des taux accrus de SPM dans des conditions de repos chez les aînés</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fr-CA"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Même lorsque combinée à des exercices de résistance, une consommation de 40 g, mais pas de 20 g, d’isolat de protéines de soya avait un effet </a:t>
            </a:r>
            <a:r>
              <a:rPr kumimoji="0" lang="fr-CA" sz="2000" b="0" i="0" u="sng" strike="noStrike" kern="1200" cap="none" spc="0" normalizeH="0" baseline="0" noProof="0" dirty="0">
                <a:ln>
                  <a:noFill/>
                </a:ln>
                <a:solidFill>
                  <a:prstClr val="black"/>
                </a:solidFill>
                <a:effectLst/>
                <a:uLnTx/>
                <a:uFillTx/>
                <a:latin typeface="Avenir Book" charset="0"/>
                <a:ea typeface="Avenir Book" charset="0"/>
                <a:cs typeface="Avenir Book" charset="0"/>
              </a:rPr>
              <a:t>modeste</a:t>
            </a:r>
            <a:r>
              <a:rPr kumimoji="0" lang="fr-CA"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sur la SPM </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fr-CA"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Une consommation de 20 g de lactosérum stimulait efficacement la SPM au repos, et une consommation de 20 g et de 40 g augmentait la SPM post-exercice de manière progressive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Ainsi, le soya semble moins efficace que les protéines de lactosérum pour promouvoir des hausses de la SPM chez les aînés </a:t>
            </a:r>
          </a:p>
        </p:txBody>
      </p:sp>
      <p:sp>
        <p:nvSpPr>
          <p:cNvPr id="6" name="TextBox 5"/>
          <p:cNvSpPr txBox="1"/>
          <p:nvPr/>
        </p:nvSpPr>
        <p:spPr>
          <a:xfrm>
            <a:off x="-1" y="5412858"/>
            <a:ext cx="3573379" cy="369332"/>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a:ea typeface="+mn-ea"/>
                <a:cs typeface="+mn-cs"/>
              </a:rPr>
              <a:t>TSF = taux de synthèse fractionnaire</a:t>
            </a:r>
          </a:p>
        </p:txBody>
      </p:sp>
      <p:sp>
        <p:nvSpPr>
          <p:cNvPr id="8" name="TextBox 7"/>
          <p:cNvSpPr txBox="1"/>
          <p:nvPr/>
        </p:nvSpPr>
        <p:spPr>
          <a:xfrm>
            <a:off x="39177" y="6552168"/>
            <a:ext cx="204414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prstClr val="white"/>
                </a:solidFill>
                <a:effectLst/>
                <a:uLnTx/>
                <a:uFillTx/>
                <a:latin typeface="Avenir Book" charset="0"/>
                <a:ea typeface="Avenir Book" charset="0"/>
                <a:cs typeface="Avenir Book" charset="0"/>
              </a:rPr>
              <a:t>Yang et coll.</a:t>
            </a:r>
            <a:r>
              <a:rPr kumimoji="0" lang="fr-CA" sz="1100" b="0" i="1" u="none" strike="noStrike" kern="1200" cap="none" spc="0" normalizeH="0" baseline="0" noProof="0" dirty="0">
                <a:ln>
                  <a:noFill/>
                </a:ln>
                <a:solidFill>
                  <a:prstClr val="white"/>
                </a:solidFill>
                <a:effectLst/>
                <a:uLnTx/>
                <a:uFillTx/>
                <a:latin typeface="Avenir Book" charset="0"/>
                <a:ea typeface="Avenir Book" charset="0"/>
                <a:cs typeface="Avenir Book" charset="0"/>
              </a:rPr>
              <a:t> </a:t>
            </a:r>
            <a:r>
              <a:rPr kumimoji="0" lang="fr-CA" sz="1100" b="0" i="1" u="none" strike="noStrike" kern="1200" cap="none" spc="0" normalizeH="0" baseline="0" noProof="0" dirty="0" err="1">
                <a:ln>
                  <a:noFill/>
                </a:ln>
                <a:solidFill>
                  <a:prstClr val="white"/>
                </a:solidFill>
                <a:effectLst/>
                <a:uLnTx/>
                <a:uFillTx/>
                <a:latin typeface="Avenir Book" charset="0"/>
                <a:ea typeface="Avenir Book" charset="0"/>
                <a:cs typeface="Avenir Book" charset="0"/>
              </a:rPr>
              <a:t>Nut</a:t>
            </a:r>
            <a:r>
              <a:rPr kumimoji="0" lang="fr-CA" sz="1100" b="0" i="1" u="none" strike="noStrike" kern="1200" cap="none" spc="0" normalizeH="0" baseline="0" noProof="0" dirty="0">
                <a:ln>
                  <a:noFill/>
                </a:ln>
                <a:solidFill>
                  <a:prstClr val="white"/>
                </a:solidFill>
                <a:effectLst/>
                <a:uLnTx/>
                <a:uFillTx/>
                <a:latin typeface="Avenir Book" charset="0"/>
                <a:ea typeface="Avenir Book" charset="0"/>
                <a:cs typeface="Avenir Book" charset="0"/>
              </a:rPr>
              <a:t> and Met</a:t>
            </a:r>
            <a:r>
              <a:rPr kumimoji="0" lang="fr-CA" sz="1100" b="0" i="0" u="none" strike="noStrike" kern="1200" cap="none" spc="0" normalizeH="0" baseline="0" noProof="0" dirty="0">
                <a:ln>
                  <a:noFill/>
                </a:ln>
                <a:solidFill>
                  <a:prstClr val="white"/>
                </a:solidFill>
                <a:effectLst/>
                <a:uLnTx/>
                <a:uFillTx/>
                <a:latin typeface="Avenir Book" charset="0"/>
                <a:ea typeface="Avenir Book" charset="0"/>
                <a:cs typeface="Avenir Book" charset="0"/>
              </a:rPr>
              <a:t> 2012</a:t>
            </a:r>
          </a:p>
        </p:txBody>
      </p:sp>
      <p:sp>
        <p:nvSpPr>
          <p:cNvPr id="3" name="TextBox 2">
            <a:extLst>
              <a:ext uri="{FF2B5EF4-FFF2-40B4-BE49-F238E27FC236}">
                <a16:creationId xmlns:a16="http://schemas.microsoft.com/office/drawing/2014/main" id="{5E075564-E92B-4327-802E-849D492A70C7}"/>
              </a:ext>
            </a:extLst>
          </p:cNvPr>
          <p:cNvSpPr txBox="1"/>
          <p:nvPr/>
        </p:nvSpPr>
        <p:spPr>
          <a:xfrm rot="16200000">
            <a:off x="-8948" y="3903544"/>
            <a:ext cx="493294"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TSF</a:t>
            </a:r>
            <a:endParaRPr kumimoji="0" lang="en-C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391321D8-4421-4189-BC7A-1411C6003F6D}"/>
              </a:ext>
            </a:extLst>
          </p:cNvPr>
          <p:cNvSpPr txBox="1"/>
          <p:nvPr/>
        </p:nvSpPr>
        <p:spPr>
          <a:xfrm>
            <a:off x="1577710" y="5030906"/>
            <a:ext cx="2347086"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Protéines ingérées (g)</a:t>
            </a:r>
            <a:endParaRPr kumimoji="0" lang="en-C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DBACBB4-D639-47BE-8B85-C09D773D902E}"/>
              </a:ext>
            </a:extLst>
          </p:cNvPr>
          <p:cNvSpPr txBox="1"/>
          <p:nvPr/>
        </p:nvSpPr>
        <p:spPr>
          <a:xfrm>
            <a:off x="1352440" y="1792660"/>
            <a:ext cx="579953"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Repos</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88A9EEC-9AE8-40E3-B3C5-C834BFE72AC3}"/>
              </a:ext>
            </a:extLst>
          </p:cNvPr>
          <p:cNvSpPr txBox="1"/>
          <p:nvPr/>
        </p:nvSpPr>
        <p:spPr>
          <a:xfrm>
            <a:off x="2094661" y="1797885"/>
            <a:ext cx="973665"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Repos - soya</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606092D-9780-4D44-AF43-0A2278ECFB34}"/>
              </a:ext>
            </a:extLst>
          </p:cNvPr>
          <p:cNvSpPr txBox="1"/>
          <p:nvPr/>
        </p:nvSpPr>
        <p:spPr>
          <a:xfrm>
            <a:off x="3302549" y="1792660"/>
            <a:ext cx="1292020"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Repos - lactosérum</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6F2520D5-F81D-49ED-A623-757467EFA51A}"/>
              </a:ext>
            </a:extLst>
          </p:cNvPr>
          <p:cNvSpPr txBox="1"/>
          <p:nvPr/>
        </p:nvSpPr>
        <p:spPr>
          <a:xfrm>
            <a:off x="3302549" y="2074020"/>
            <a:ext cx="1292020"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 - lactosérum</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027756C-216E-44CF-B504-40235896A01D}"/>
              </a:ext>
            </a:extLst>
          </p:cNvPr>
          <p:cNvSpPr txBox="1"/>
          <p:nvPr/>
        </p:nvSpPr>
        <p:spPr>
          <a:xfrm>
            <a:off x="2114709" y="2070605"/>
            <a:ext cx="973665" cy="24622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 - soya</a:t>
            </a:r>
            <a:endParaRPr kumimoji="0" lang="en-CA"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9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a:xfrm>
            <a:off x="0" y="-11722"/>
            <a:ext cx="8953500" cy="622692"/>
          </a:xfrm>
          <a:solidFill>
            <a:schemeClr val="bg1"/>
          </a:solidFill>
        </p:spPr>
        <p:txBody>
          <a:bodyPr>
            <a:noAutofit/>
          </a:bodyPr>
          <a:lstStyle/>
          <a:p>
            <a:pPr algn="l">
              <a:defRPr/>
            </a:pPr>
            <a:r>
              <a:rPr lang="fr-CA" sz="3000" b="1" dirty="0">
                <a:latin typeface="Avenir Book" charset="0"/>
                <a:ea typeface="Avenir Book" charset="0"/>
                <a:cs typeface="Avenir Book" charset="0"/>
              </a:rPr>
              <a:t>L’inclusion de produits laitiers à teneur élevée en protéines </a:t>
            </a:r>
            <a:r>
              <a:rPr lang="fr-CA" sz="3000" b="1" i="1" u="sng" dirty="0">
                <a:latin typeface="Avenir Book" charset="0"/>
                <a:ea typeface="Avenir Book" charset="0"/>
                <a:cs typeface="Avenir Book" charset="0"/>
              </a:rPr>
              <a:t>ne diminue pas</a:t>
            </a:r>
            <a:r>
              <a:rPr lang="fr-CA" sz="3000" b="1" dirty="0">
                <a:latin typeface="Avenir Book" charset="0"/>
                <a:ea typeface="Avenir Book" charset="0"/>
                <a:cs typeface="Avenir Book" charset="0"/>
              </a:rPr>
              <a:t> la perte de poids </a:t>
            </a:r>
          </a:p>
        </p:txBody>
      </p:sp>
      <p:sp>
        <p:nvSpPr>
          <p:cNvPr id="19460" name="Rectangle 9"/>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en-CA" sz="1350"/>
          </a:p>
        </p:txBody>
      </p:sp>
      <p:graphicFrame>
        <p:nvGraphicFramePr>
          <p:cNvPr id="19458" name="Object 8"/>
          <p:cNvGraphicFramePr>
            <a:graphicFrameLocks noChangeAspect="1"/>
          </p:cNvGraphicFramePr>
          <p:nvPr>
            <p:extLst/>
          </p:nvPr>
        </p:nvGraphicFramePr>
        <p:xfrm>
          <a:off x="1329860" y="1222790"/>
          <a:ext cx="6068157" cy="4277058"/>
        </p:xfrm>
        <a:graphic>
          <a:graphicData uri="http://schemas.openxmlformats.org/presentationml/2006/ole">
            <mc:AlternateContent xmlns:mc="http://schemas.openxmlformats.org/markup-compatibility/2006">
              <mc:Choice xmlns:v="urn:schemas-microsoft-com:vml" Requires="v">
                <p:oleObj spid="_x0000_s2080" name="Prism 5" r:id="rId4" imgW="4703040" imgH="3314520" progId="Prism5.Document">
                  <p:embed/>
                </p:oleObj>
              </mc:Choice>
              <mc:Fallback>
                <p:oleObj name="Prism 5" r:id="rId4" imgW="4703040" imgH="3314520" progId="Prism5.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860" y="1222790"/>
                        <a:ext cx="6068157" cy="4277058"/>
                      </a:xfrm>
                      <a:prstGeom prst="rect">
                        <a:avLst/>
                      </a:prstGeom>
                      <a:noFill/>
                    </p:spPr>
                  </p:pic>
                </p:oleObj>
              </mc:Fallback>
            </mc:AlternateContent>
          </a:graphicData>
        </a:graphic>
      </p:graphicFrame>
      <p:sp>
        <p:nvSpPr>
          <p:cNvPr id="96265" name="Text Box 9"/>
          <p:cNvSpPr txBox="1">
            <a:spLocks noChangeArrowheads="1"/>
          </p:cNvSpPr>
          <p:nvPr/>
        </p:nvSpPr>
        <p:spPr bwMode="auto">
          <a:xfrm>
            <a:off x="5763864" y="4923558"/>
            <a:ext cx="1414432" cy="507831"/>
          </a:xfrm>
          <a:prstGeom prst="rect">
            <a:avLst/>
          </a:prstGeom>
          <a:solidFill>
            <a:srgbClr val="FFC000"/>
          </a:solidFill>
          <a:ln w="9525">
            <a:noFill/>
            <a:miter lim="800000"/>
            <a:headEnd/>
            <a:tailEnd/>
          </a:ln>
        </p:spPr>
        <p:txBody>
          <a:bodyPr wrap="square">
            <a:spAutoFit/>
          </a:bodyPr>
          <a:lstStyle/>
          <a:p>
            <a:pPr algn="ctr"/>
            <a:r>
              <a:rPr lang="fr-CA" sz="1350">
                <a:latin typeface="Avenir Book" charset="0"/>
                <a:ea typeface="Avenir Book" charset="0"/>
                <a:cs typeface="Avenir Book" charset="0"/>
              </a:rPr>
              <a:t>40:30:30</a:t>
            </a:r>
          </a:p>
          <a:p>
            <a:pPr algn="ctr"/>
            <a:r>
              <a:rPr lang="fr-CA" sz="1350">
                <a:latin typeface="Avenir Book" charset="0"/>
                <a:ea typeface="Avenir Book" charset="0"/>
                <a:cs typeface="Avenir Book" charset="0"/>
              </a:rPr>
              <a:t>~1 700mg Ca</a:t>
            </a:r>
            <a:r>
              <a:rPr lang="fr-CA" sz="1350" baseline="30000">
                <a:latin typeface="Avenir Book" charset="0"/>
                <a:ea typeface="Avenir Book" charset="0"/>
                <a:cs typeface="Avenir Book" charset="0"/>
              </a:rPr>
              <a:t>2+</a:t>
            </a:r>
          </a:p>
        </p:txBody>
      </p:sp>
      <p:sp>
        <p:nvSpPr>
          <p:cNvPr id="96263" name="Text Box 7"/>
          <p:cNvSpPr txBox="1">
            <a:spLocks noChangeArrowheads="1"/>
          </p:cNvSpPr>
          <p:nvPr/>
        </p:nvSpPr>
        <p:spPr bwMode="auto">
          <a:xfrm>
            <a:off x="2675166" y="4934036"/>
            <a:ext cx="1299247" cy="507831"/>
          </a:xfrm>
          <a:prstGeom prst="rect">
            <a:avLst/>
          </a:prstGeom>
          <a:solidFill>
            <a:srgbClr val="FFC000"/>
          </a:solidFill>
          <a:ln w="9525">
            <a:noFill/>
            <a:miter lim="800000"/>
            <a:headEnd/>
            <a:tailEnd/>
          </a:ln>
        </p:spPr>
        <p:txBody>
          <a:bodyPr wrap="square">
            <a:spAutoFit/>
          </a:bodyPr>
          <a:lstStyle/>
          <a:p>
            <a:pPr algn="ctr"/>
            <a:r>
              <a:rPr lang="fr-CA" sz="1350" dirty="0">
                <a:latin typeface="Avenir Book" charset="0"/>
                <a:ea typeface="Avenir Book" charset="0"/>
                <a:cs typeface="Avenir Book" charset="0"/>
              </a:rPr>
              <a:t>55:30:15</a:t>
            </a:r>
          </a:p>
          <a:p>
            <a:pPr algn="ctr"/>
            <a:r>
              <a:rPr lang="fr-CA" sz="1350" dirty="0">
                <a:latin typeface="Avenir Book" charset="0"/>
                <a:ea typeface="Avenir Book" charset="0"/>
                <a:cs typeface="Avenir Book" charset="0"/>
              </a:rPr>
              <a:t>&lt; 600 mg Ca</a:t>
            </a:r>
            <a:r>
              <a:rPr lang="fr-CA" sz="1350" baseline="30000" dirty="0">
                <a:latin typeface="Avenir Book" charset="0"/>
                <a:ea typeface="Avenir Book" charset="0"/>
                <a:cs typeface="Avenir Book" charset="0"/>
              </a:rPr>
              <a:t>2+</a:t>
            </a:r>
          </a:p>
        </p:txBody>
      </p:sp>
      <p:sp>
        <p:nvSpPr>
          <p:cNvPr id="96264" name="Text Box 8"/>
          <p:cNvSpPr txBox="1">
            <a:spLocks noChangeArrowheads="1"/>
          </p:cNvSpPr>
          <p:nvPr/>
        </p:nvSpPr>
        <p:spPr bwMode="auto">
          <a:xfrm>
            <a:off x="4091771" y="4934036"/>
            <a:ext cx="1554735" cy="507831"/>
          </a:xfrm>
          <a:prstGeom prst="rect">
            <a:avLst/>
          </a:prstGeom>
          <a:solidFill>
            <a:srgbClr val="FFC000"/>
          </a:solidFill>
          <a:ln w="9525">
            <a:noFill/>
            <a:miter lim="800000"/>
            <a:headEnd/>
            <a:tailEnd/>
          </a:ln>
        </p:spPr>
        <p:txBody>
          <a:bodyPr wrap="square">
            <a:spAutoFit/>
          </a:bodyPr>
          <a:lstStyle/>
          <a:p>
            <a:pPr algn="ctr"/>
            <a:r>
              <a:rPr lang="fr-CA" sz="1350" dirty="0">
                <a:latin typeface="Avenir Book" charset="0"/>
                <a:ea typeface="Avenir Book" charset="0"/>
                <a:cs typeface="Avenir Book" charset="0"/>
              </a:rPr>
              <a:t>55:30:15</a:t>
            </a:r>
          </a:p>
          <a:p>
            <a:pPr algn="ctr"/>
            <a:r>
              <a:rPr lang="fr-CA" sz="1350" dirty="0">
                <a:latin typeface="Avenir Book" charset="0"/>
                <a:ea typeface="Avenir Book" charset="0"/>
                <a:cs typeface="Avenir Book" charset="0"/>
              </a:rPr>
              <a:t>~1 100 mg Ca</a:t>
            </a:r>
            <a:r>
              <a:rPr lang="fr-CA" sz="1350" baseline="30000" dirty="0">
                <a:latin typeface="Avenir Book" charset="0"/>
                <a:ea typeface="Avenir Book" charset="0"/>
                <a:cs typeface="Avenir Book" charset="0"/>
              </a:rPr>
              <a:t>2+</a:t>
            </a:r>
          </a:p>
        </p:txBody>
      </p:sp>
      <p:sp>
        <p:nvSpPr>
          <p:cNvPr id="9" name="Rectangle 5"/>
          <p:cNvSpPr>
            <a:spLocks noChangeArrowheads="1"/>
          </p:cNvSpPr>
          <p:nvPr/>
        </p:nvSpPr>
        <p:spPr bwMode="auto">
          <a:xfrm>
            <a:off x="3411090" y="2933300"/>
            <a:ext cx="3151636" cy="1015663"/>
          </a:xfrm>
          <a:prstGeom prst="rect">
            <a:avLst/>
          </a:prstGeom>
          <a:solidFill>
            <a:srgbClr val="FFC000"/>
          </a:solidFill>
          <a:ln w="9525">
            <a:noFill/>
            <a:miter lim="800000"/>
            <a:headEnd/>
            <a:tailEnd/>
          </a:ln>
        </p:spPr>
        <p:txBody>
          <a:bodyPr wrap="square" anchor="ctr">
            <a:spAutoFit/>
          </a:bodyPr>
          <a:lstStyle/>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fr-CA" sz="1500" dirty="0">
                <a:latin typeface="Verdana" pitchFamily="34" charset="0"/>
              </a:rPr>
              <a:t>Protéines laitières, quantité élevée : </a:t>
            </a:r>
            <a:r>
              <a:rPr lang="fr-CA" sz="1500" b="1" dirty="0">
                <a:latin typeface="Verdana" pitchFamily="34" charset="0"/>
              </a:rPr>
              <a:t>- 4,3 kg</a:t>
            </a:r>
          </a:p>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fr-CA" sz="1500" dirty="0">
                <a:latin typeface="Verdana" pitchFamily="34" charset="0"/>
              </a:rPr>
              <a:t>Protéines laitières : </a:t>
            </a:r>
            <a:r>
              <a:rPr lang="fr-CA" sz="1500" b="1" dirty="0">
                <a:latin typeface="Verdana" pitchFamily="34" charset="0"/>
              </a:rPr>
              <a:t>- 4,2 kg </a:t>
            </a:r>
          </a:p>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fr-CA" sz="1500" dirty="0">
                <a:latin typeface="Verdana" pitchFamily="34" charset="0"/>
              </a:rPr>
              <a:t>Groupe témoin : </a:t>
            </a:r>
            <a:r>
              <a:rPr lang="fr-CA" sz="1500" b="1" dirty="0">
                <a:latin typeface="Verdana" pitchFamily="34" charset="0"/>
              </a:rPr>
              <a:t>- 4,4 kg</a:t>
            </a:r>
          </a:p>
        </p:txBody>
      </p:sp>
      <p:sp>
        <p:nvSpPr>
          <p:cNvPr id="11" name="Text Box 4"/>
          <p:cNvSpPr txBox="1">
            <a:spLocks noChangeArrowheads="1"/>
          </p:cNvSpPr>
          <p:nvPr/>
        </p:nvSpPr>
        <p:spPr bwMode="auto">
          <a:xfrm>
            <a:off x="84249" y="6654375"/>
            <a:ext cx="3119996" cy="2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fontAlgn="base" hangingPunct="0">
              <a:lnSpc>
                <a:spcPct val="93000"/>
              </a:lnSpc>
              <a:spcBef>
                <a:spcPct val="0"/>
              </a:spcBef>
              <a:spcAft>
                <a:spcPct val="0"/>
              </a:spcAft>
              <a:buClr>
                <a:srgbClr val="000000"/>
              </a:buClr>
              <a:buSzPct val="45000"/>
              <a:buFont typeface="Wingdings" panose="05000000000000000000" pitchFamily="2" charset="2"/>
              <a:buNone/>
            </a:pPr>
            <a:r>
              <a:rPr lang="fr-CA" sz="1100" dirty="0">
                <a:solidFill>
                  <a:schemeClr val="bg1"/>
                </a:solidFill>
                <a:latin typeface="Avenir Book" charset="0"/>
                <a:ea typeface="Avenir Book" charset="0"/>
                <a:cs typeface="Avenir Book" charset="0"/>
              </a:rPr>
              <a:t>Josse AR et coll. </a:t>
            </a:r>
            <a:r>
              <a:rPr lang="fr-CA" sz="1100" i="1" dirty="0">
                <a:solidFill>
                  <a:schemeClr val="bg1"/>
                </a:solidFill>
                <a:latin typeface="Avenir Book" charset="0"/>
                <a:ea typeface="Avenir Book" charset="0"/>
                <a:cs typeface="Avenir Book" charset="0"/>
              </a:rPr>
              <a:t>J </a:t>
            </a:r>
            <a:r>
              <a:rPr lang="fr-CA" sz="1100" i="1" dirty="0" err="1">
                <a:solidFill>
                  <a:schemeClr val="bg1"/>
                </a:solidFill>
                <a:latin typeface="Avenir Book" charset="0"/>
                <a:ea typeface="Avenir Book" charset="0"/>
                <a:cs typeface="Avenir Book" charset="0"/>
              </a:rPr>
              <a:t>Nutr</a:t>
            </a:r>
            <a:r>
              <a:rPr lang="fr-CA" sz="1100" dirty="0">
                <a:solidFill>
                  <a:schemeClr val="bg1"/>
                </a:solidFill>
                <a:latin typeface="Avenir Book" charset="0"/>
                <a:ea typeface="Avenir Book" charset="0"/>
                <a:cs typeface="Avenir Book" charset="0"/>
              </a:rPr>
              <a:t> 2011;147:1764-1775.</a:t>
            </a:r>
          </a:p>
        </p:txBody>
      </p:sp>
      <p:pic>
        <p:nvPicPr>
          <p:cNvPr id="12" name="Picture 5" descr="button_logos">
            <a:hlinkClick r:id="rId6"/>
          </p:cNvPr>
          <p:cNvPicPr>
            <a:picLocks noChangeAspect="1" noChangeArrowheads="1"/>
          </p:cNvPicPr>
          <p:nvPr/>
        </p:nvPicPr>
        <p:blipFill>
          <a:blip r:embed="rId7" cstate="print"/>
          <a:srcRect/>
          <a:stretch>
            <a:fillRect/>
          </a:stretch>
        </p:blipFill>
        <p:spPr bwMode="auto">
          <a:xfrm>
            <a:off x="84249" y="5362737"/>
            <a:ext cx="971550" cy="466725"/>
          </a:xfrm>
          <a:prstGeom prst="rect">
            <a:avLst/>
          </a:prstGeom>
          <a:noFill/>
          <a:ln w="9525">
            <a:noFill/>
            <a:miter lim="800000"/>
            <a:headEnd/>
            <a:tailEnd/>
          </a:ln>
        </p:spPr>
      </p:pic>
      <p:sp>
        <p:nvSpPr>
          <p:cNvPr id="13" name="TextBox 12">
            <a:extLst>
              <a:ext uri="{FF2B5EF4-FFF2-40B4-BE49-F238E27FC236}">
                <a16:creationId xmlns:a16="http://schemas.microsoft.com/office/drawing/2014/main" id="{DB50492A-38C5-4604-8B49-EF94F857A666}"/>
              </a:ext>
            </a:extLst>
          </p:cNvPr>
          <p:cNvSpPr txBox="1"/>
          <p:nvPr/>
        </p:nvSpPr>
        <p:spPr>
          <a:xfrm rot="16200000">
            <a:off x="700286" y="3417648"/>
            <a:ext cx="2280920" cy="338554"/>
          </a:xfrm>
          <a:prstGeom prst="rect">
            <a:avLst/>
          </a:prstGeom>
          <a:solidFill>
            <a:schemeClr val="bg1"/>
          </a:solidFill>
        </p:spPr>
        <p:txBody>
          <a:bodyPr wrap="square" rtlCol="0">
            <a:spAutoFit/>
          </a:bodyPr>
          <a:lstStyle/>
          <a:p>
            <a:r>
              <a:rPr lang="fr-CA" sz="1600" b="1" dirty="0">
                <a:latin typeface="Arial" panose="020B0604020202020204" pitchFamily="34" charset="0"/>
                <a:cs typeface="Arial" panose="020B0604020202020204" pitchFamily="34" charset="0"/>
              </a:rPr>
              <a:t>Perte de poids (kg)</a:t>
            </a:r>
            <a:endParaRPr lang="en-CA" sz="16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DEEED7A-44B4-4659-8871-8A9982820148}"/>
              </a:ext>
            </a:extLst>
          </p:cNvPr>
          <p:cNvSpPr txBox="1"/>
          <p:nvPr/>
        </p:nvSpPr>
        <p:spPr>
          <a:xfrm>
            <a:off x="2607696" y="1631218"/>
            <a:ext cx="1414432" cy="307777"/>
          </a:xfrm>
          <a:prstGeom prst="rect">
            <a:avLst/>
          </a:prstGeom>
          <a:solidFill>
            <a:schemeClr val="bg1"/>
          </a:solidFill>
        </p:spPr>
        <p:txBody>
          <a:bodyPr wrap="square" rtlCol="0">
            <a:spAutoFit/>
          </a:bodyPr>
          <a:lstStyle/>
          <a:p>
            <a:r>
              <a:rPr lang="fr-CA" sz="1400" dirty="0">
                <a:latin typeface="Arial" panose="020B0604020202020204" pitchFamily="34" charset="0"/>
                <a:cs typeface="Arial" panose="020B0604020202020204" pitchFamily="34" charset="0"/>
              </a:rPr>
              <a:t>Groupe témoin</a:t>
            </a:r>
            <a:endParaRPr lang="en-CA"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C862626-05E4-46C6-BA0A-5C20BFAFB0C1}"/>
              </a:ext>
            </a:extLst>
          </p:cNvPr>
          <p:cNvSpPr txBox="1"/>
          <p:nvPr/>
        </p:nvSpPr>
        <p:spPr>
          <a:xfrm>
            <a:off x="3974413" y="1629729"/>
            <a:ext cx="1606817" cy="307777"/>
          </a:xfrm>
          <a:prstGeom prst="rect">
            <a:avLst/>
          </a:prstGeom>
          <a:solidFill>
            <a:schemeClr val="bg1"/>
          </a:solidFill>
        </p:spPr>
        <p:txBody>
          <a:bodyPr wrap="square" rtlCol="0">
            <a:spAutoFit/>
          </a:bodyPr>
          <a:lstStyle/>
          <a:p>
            <a:r>
              <a:rPr lang="fr-CA" sz="1400" dirty="0">
                <a:latin typeface="Arial" panose="020B0604020202020204" pitchFamily="34" charset="0"/>
                <a:cs typeface="Arial" panose="020B0604020202020204" pitchFamily="34" charset="0"/>
              </a:rPr>
              <a:t>Protéines laitières</a:t>
            </a:r>
            <a:endParaRPr lang="en-CA"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DCB2CB3-E1A8-48CA-925C-629CED19FC2E}"/>
              </a:ext>
            </a:extLst>
          </p:cNvPr>
          <p:cNvSpPr txBox="1"/>
          <p:nvPr/>
        </p:nvSpPr>
        <p:spPr>
          <a:xfrm>
            <a:off x="5555050" y="1510525"/>
            <a:ext cx="1864412" cy="523220"/>
          </a:xfrm>
          <a:prstGeom prst="rect">
            <a:avLst/>
          </a:prstGeom>
          <a:solidFill>
            <a:schemeClr val="bg1"/>
          </a:solidFill>
        </p:spPr>
        <p:txBody>
          <a:bodyPr wrap="square" rtlCol="0">
            <a:spAutoFit/>
          </a:bodyPr>
          <a:lstStyle/>
          <a:p>
            <a:pPr algn="ctr"/>
            <a:r>
              <a:rPr lang="fr-CA" sz="1400" dirty="0">
                <a:latin typeface="Arial" panose="020B0604020202020204" pitchFamily="34" charset="0"/>
                <a:cs typeface="Arial" panose="020B0604020202020204" pitchFamily="34" charset="0"/>
              </a:rPr>
              <a:t>Protéines</a:t>
            </a:r>
            <a:r>
              <a:rPr lang="fr-CA" sz="1400" dirty="0">
                <a:latin typeface="Verdana" pitchFamily="34" charset="0"/>
              </a:rPr>
              <a:t> </a:t>
            </a:r>
            <a:r>
              <a:rPr lang="fr-CA" sz="1400" dirty="0">
                <a:latin typeface="Arial" panose="020B0604020202020204" pitchFamily="34" charset="0"/>
                <a:cs typeface="Arial" panose="020B0604020202020204" pitchFamily="34" charset="0"/>
              </a:rPr>
              <a:t>laitières, quantité élevée</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009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animEffect transition="in" filter="wipe(down)">
                                      <p:cBhvr>
                                        <p:cTn id="7" dur="500"/>
                                        <p:tgtEl>
                                          <p:spTgt spid="9626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6264"/>
                                        </p:tgtEl>
                                        <p:attrNameLst>
                                          <p:attrName>style.visibility</p:attrName>
                                        </p:attrNameLst>
                                      </p:cBhvr>
                                      <p:to>
                                        <p:strVal val="visible"/>
                                      </p:to>
                                    </p:set>
                                    <p:animEffect transition="in" filter="wipe(down)">
                                      <p:cBhvr>
                                        <p:cTn id="10" dur="500"/>
                                        <p:tgtEl>
                                          <p:spTgt spid="9626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6265"/>
                                        </p:tgtEl>
                                        <p:attrNameLst>
                                          <p:attrName>style.visibility</p:attrName>
                                        </p:attrNameLst>
                                      </p:cBhvr>
                                      <p:to>
                                        <p:strVal val="visible"/>
                                      </p:to>
                                    </p:set>
                                    <p:animEffect transition="in" filter="wipe(down)">
                                      <p:cBhvr>
                                        <p:cTn id="13" dur="500"/>
                                        <p:tgtEl>
                                          <p:spTgt spid="9626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P spid="96263" grpId="0" animBg="1"/>
      <p:bldP spid="9626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8157"/>
            <a:ext cx="8818644" cy="650715"/>
          </a:xfrm>
        </p:spPr>
        <p:txBody>
          <a:bodyPr/>
          <a:lstStyle/>
          <a:p>
            <a:pPr algn="l"/>
            <a:r>
              <a:rPr lang="fr-CA" sz="4000" b="1" dirty="0">
                <a:latin typeface="Avenir Book" charset="0"/>
                <a:ea typeface="Avenir Book" charset="0"/>
                <a:cs typeface="Avenir Book" charset="0"/>
              </a:rPr>
              <a:t>Minimal vs </a:t>
            </a:r>
            <a:r>
              <a:rPr lang="fr-CA" sz="4000" b="1" i="1" dirty="0">
                <a:latin typeface="Avenir Book" charset="0"/>
                <a:ea typeface="Avenir Book" charset="0"/>
                <a:cs typeface="Avenir Book" charset="0"/>
              </a:rPr>
              <a:t>optimal</a:t>
            </a:r>
          </a:p>
        </p:txBody>
      </p:sp>
      <p:sp>
        <p:nvSpPr>
          <p:cNvPr id="5" name="Content Placeholder 4"/>
          <p:cNvSpPr>
            <a:spLocks noGrp="1"/>
          </p:cNvSpPr>
          <p:nvPr>
            <p:ph sz="half" idx="1"/>
          </p:nvPr>
        </p:nvSpPr>
        <p:spPr>
          <a:xfrm>
            <a:off x="339862" y="1349375"/>
            <a:ext cx="4069460" cy="4351338"/>
          </a:xfrm>
        </p:spPr>
        <p:txBody>
          <a:bodyPr>
            <a:normAutofit fontScale="77500" lnSpcReduction="20000"/>
          </a:bodyPr>
          <a:lstStyle/>
          <a:p>
            <a:pPr marL="0" indent="0" algn="ctr">
              <a:buNone/>
            </a:pPr>
            <a:r>
              <a:rPr lang="fr-CA" sz="3100" u="sng" dirty="0">
                <a:latin typeface="Avenir Book" charset="0"/>
                <a:ea typeface="Avenir Book" charset="0"/>
                <a:cs typeface="Avenir Book" charset="0"/>
              </a:rPr>
              <a:t>Minimal (ANR)</a:t>
            </a:r>
          </a:p>
          <a:p>
            <a:r>
              <a:rPr lang="fr-CA" dirty="0">
                <a:latin typeface="Avenir Book" charset="0"/>
                <a:ea typeface="Avenir Book" charset="0"/>
                <a:cs typeface="Avenir Book" charset="0"/>
              </a:rPr>
              <a:t>Homme de 62 ans pesant 80 kg</a:t>
            </a:r>
          </a:p>
          <a:p>
            <a:r>
              <a:rPr lang="fr-CA" dirty="0">
                <a:latin typeface="Avenir Book" charset="0"/>
                <a:ea typeface="Avenir Book" charset="0"/>
                <a:cs typeface="Avenir Book" charset="0"/>
              </a:rPr>
              <a:t>80 x 0,8 g/kg/jour = 64 g</a:t>
            </a:r>
          </a:p>
          <a:p>
            <a:r>
              <a:rPr lang="fr-CA" dirty="0">
                <a:latin typeface="Avenir Book" charset="0"/>
                <a:ea typeface="Avenir Book" charset="0"/>
                <a:cs typeface="Avenir Book" charset="0"/>
              </a:rPr>
              <a:t>3 repas :</a:t>
            </a:r>
          </a:p>
          <a:p>
            <a:pPr lvl="1"/>
            <a:r>
              <a:rPr lang="fr-CA" sz="2800" dirty="0">
                <a:latin typeface="Avenir Book" charset="0"/>
                <a:ea typeface="Avenir Book" charset="0"/>
                <a:cs typeface="Avenir Book" charset="0"/>
              </a:rPr>
              <a:t>Déjeuner – 9 g</a:t>
            </a:r>
          </a:p>
          <a:p>
            <a:pPr lvl="1"/>
            <a:r>
              <a:rPr lang="fr-CA" sz="2800" dirty="0">
                <a:latin typeface="Avenir Book" charset="0"/>
                <a:ea typeface="Avenir Book" charset="0"/>
                <a:cs typeface="Avenir Book" charset="0"/>
              </a:rPr>
              <a:t>Dîner – 18 g</a:t>
            </a:r>
          </a:p>
          <a:p>
            <a:pPr lvl="1"/>
            <a:r>
              <a:rPr lang="fr-CA" sz="2800" dirty="0">
                <a:latin typeface="Avenir Book" charset="0"/>
                <a:ea typeface="Avenir Book" charset="0"/>
                <a:cs typeface="Avenir Book" charset="0"/>
              </a:rPr>
              <a:t>Souper – 37 g</a:t>
            </a:r>
          </a:p>
          <a:p>
            <a:pPr lvl="1"/>
            <a:endParaRPr lang="en-CA" sz="2800" dirty="0">
              <a:latin typeface="Avenir Book" charset="0"/>
              <a:ea typeface="Avenir Book" charset="0"/>
              <a:cs typeface="Avenir Book" charset="0"/>
            </a:endParaRPr>
          </a:p>
          <a:p>
            <a:r>
              <a:rPr lang="fr-CA" dirty="0">
                <a:latin typeface="Avenir Book" charset="0"/>
                <a:ea typeface="Avenir Book" charset="0"/>
                <a:cs typeface="Avenir Book" charset="0"/>
              </a:rPr>
              <a:t>A besoin de 2700 kcal</a:t>
            </a:r>
          </a:p>
          <a:p>
            <a:r>
              <a:rPr lang="fr-CA" dirty="0">
                <a:latin typeface="Avenir Book" charset="0"/>
                <a:ea typeface="Avenir Book" charset="0"/>
                <a:cs typeface="Avenir Book" charset="0"/>
              </a:rPr>
              <a:t>260/2700 = 9,5 %</a:t>
            </a:r>
          </a:p>
        </p:txBody>
      </p:sp>
      <p:sp>
        <p:nvSpPr>
          <p:cNvPr id="6" name="Content Placeholder 5"/>
          <p:cNvSpPr>
            <a:spLocks noGrp="1"/>
          </p:cNvSpPr>
          <p:nvPr>
            <p:ph sz="half" idx="2"/>
          </p:nvPr>
        </p:nvSpPr>
        <p:spPr>
          <a:xfrm>
            <a:off x="4545793" y="1665157"/>
            <a:ext cx="3947532" cy="4351338"/>
          </a:xfrm>
          <a:noFill/>
        </p:spPr>
        <p:txBody>
          <a:bodyPr>
            <a:normAutofit fontScale="77500" lnSpcReduction="20000"/>
          </a:bodyPr>
          <a:lstStyle/>
          <a:p>
            <a:pPr marL="0" indent="0" algn="ctr">
              <a:buNone/>
            </a:pPr>
            <a:r>
              <a:rPr lang="fr-CA" sz="3100" i="1" u="sng" dirty="0">
                <a:latin typeface="Avenir Book" charset="0"/>
                <a:ea typeface="Avenir Book" charset="0"/>
                <a:cs typeface="Avenir Book" charset="0"/>
              </a:rPr>
              <a:t>« Optimal »</a:t>
            </a:r>
          </a:p>
          <a:p>
            <a:r>
              <a:rPr lang="fr-CA" dirty="0">
                <a:latin typeface="Avenir Book" charset="0"/>
                <a:ea typeface="Avenir Book" charset="0"/>
                <a:cs typeface="Avenir Book" charset="0"/>
              </a:rPr>
              <a:t>Homme de 62 ans pesant 80 kg</a:t>
            </a:r>
          </a:p>
          <a:p>
            <a:r>
              <a:rPr lang="fr-CA" dirty="0">
                <a:latin typeface="Avenir Book" charset="0"/>
                <a:ea typeface="Avenir Book" charset="0"/>
                <a:cs typeface="Avenir Book" charset="0"/>
              </a:rPr>
              <a:t>1,2 g/kg/jour = 96 g</a:t>
            </a:r>
          </a:p>
          <a:p>
            <a:r>
              <a:rPr lang="fr-CA" dirty="0">
                <a:latin typeface="Avenir Book" charset="0"/>
                <a:ea typeface="Avenir Book" charset="0"/>
                <a:cs typeface="Avenir Book" charset="0"/>
              </a:rPr>
              <a:t>4 repas x 0,2 à 0,4 g/kg/repas</a:t>
            </a:r>
          </a:p>
          <a:p>
            <a:pPr lvl="1"/>
            <a:r>
              <a:rPr lang="fr-CA" sz="2800" dirty="0">
                <a:latin typeface="Avenir Book" charset="0"/>
                <a:ea typeface="Avenir Book" charset="0"/>
                <a:cs typeface="Avenir Book" charset="0"/>
              </a:rPr>
              <a:t>Déjeuner – 16g</a:t>
            </a:r>
          </a:p>
          <a:p>
            <a:pPr lvl="1"/>
            <a:r>
              <a:rPr lang="fr-CA" sz="2800" dirty="0">
                <a:latin typeface="Avenir Book" charset="0"/>
                <a:ea typeface="Avenir Book" charset="0"/>
                <a:cs typeface="Avenir Book" charset="0"/>
              </a:rPr>
              <a:t>Dîner – 32g</a:t>
            </a:r>
          </a:p>
          <a:p>
            <a:pPr lvl="1"/>
            <a:r>
              <a:rPr lang="fr-CA" sz="2800" dirty="0">
                <a:latin typeface="Avenir Book" charset="0"/>
                <a:ea typeface="Avenir Book" charset="0"/>
                <a:cs typeface="Avenir Book" charset="0"/>
              </a:rPr>
              <a:t>Souper – 32g</a:t>
            </a:r>
          </a:p>
          <a:p>
            <a:pPr lvl="1"/>
            <a:r>
              <a:rPr lang="fr-CA" sz="2800" dirty="0">
                <a:latin typeface="Avenir Book" charset="0"/>
                <a:ea typeface="Avenir Book" charset="0"/>
                <a:cs typeface="Avenir Book" charset="0"/>
              </a:rPr>
              <a:t>Collation avant le coucher – 16 g</a:t>
            </a:r>
          </a:p>
          <a:p>
            <a:r>
              <a:rPr lang="fr-CA" dirty="0">
                <a:latin typeface="Avenir Book" charset="0"/>
                <a:ea typeface="Avenir Book" charset="0"/>
                <a:cs typeface="Avenir Book" charset="0"/>
              </a:rPr>
              <a:t>A besoin de 2700 kcal</a:t>
            </a:r>
          </a:p>
          <a:p>
            <a:r>
              <a:rPr lang="fr-CA" dirty="0">
                <a:latin typeface="Avenir Book" charset="0"/>
                <a:ea typeface="Avenir Book" charset="0"/>
                <a:cs typeface="Avenir Book" charset="0"/>
              </a:rPr>
              <a:t>384/2300 = 17%</a:t>
            </a:r>
          </a:p>
          <a:p>
            <a:endParaRPr lang="en-CA" dirty="0">
              <a:latin typeface="Avenir Book" charset="0"/>
              <a:ea typeface="Avenir Book" charset="0"/>
              <a:cs typeface="Avenir Book" charset="0"/>
            </a:endParaRPr>
          </a:p>
          <a:p>
            <a:endParaRPr lang="en-CA" dirty="0">
              <a:latin typeface="Avenir Book" charset="0"/>
              <a:ea typeface="Avenir Book" charset="0"/>
              <a:cs typeface="Avenir Book" charset="0"/>
            </a:endParaRPr>
          </a:p>
          <a:p>
            <a:endParaRPr lang="en-CA" dirty="0">
              <a:latin typeface="Avenir Book" charset="0"/>
              <a:ea typeface="Avenir Book" charset="0"/>
              <a:cs typeface="Avenir Book" charset="0"/>
            </a:endParaRPr>
          </a:p>
        </p:txBody>
      </p:sp>
      <p:pic>
        <p:nvPicPr>
          <p:cNvPr id="7" name="Picture 6"/>
          <p:cNvPicPr>
            <a:picLocks noChangeAspect="1"/>
          </p:cNvPicPr>
          <p:nvPr/>
        </p:nvPicPr>
        <p:blipFill rotWithShape="1">
          <a:blip r:embed="rId3"/>
          <a:srcRect l="31485" r="33157"/>
          <a:stretch/>
        </p:blipFill>
        <p:spPr>
          <a:xfrm>
            <a:off x="8168006" y="118079"/>
            <a:ext cx="650638" cy="1318436"/>
          </a:xfrm>
          <a:prstGeom prst="rect">
            <a:avLst/>
          </a:prstGeom>
        </p:spPr>
      </p:pic>
      <p:pic>
        <p:nvPicPr>
          <p:cNvPr id="8" name="Picture 7"/>
          <p:cNvPicPr>
            <a:picLocks noChangeAspect="1"/>
          </p:cNvPicPr>
          <p:nvPr/>
        </p:nvPicPr>
        <p:blipFill>
          <a:blip r:embed="rId4"/>
          <a:stretch>
            <a:fillRect/>
          </a:stretch>
        </p:blipFill>
        <p:spPr>
          <a:xfrm>
            <a:off x="6025239" y="118079"/>
            <a:ext cx="1640227" cy="1397000"/>
          </a:xfrm>
          <a:prstGeom prst="rect">
            <a:avLst/>
          </a:prstGeom>
        </p:spPr>
      </p:pic>
    </p:spTree>
    <p:extLst>
      <p:ext uri="{BB962C8B-B14F-4D97-AF65-F5344CB8AC3E}">
        <p14:creationId xmlns:p14="http://schemas.microsoft.com/office/powerpoint/2010/main" val="209518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317501"/>
            <a:ext cx="8229600" cy="1143000"/>
          </a:xfrm>
        </p:spPr>
        <p:txBody>
          <a:bodyPr/>
          <a:lstStyle/>
          <a:p>
            <a:pPr algn="l"/>
            <a:r>
              <a:rPr lang="fr-CA" sz="4000" b="1" dirty="0">
                <a:latin typeface="Avenir Book" charset="0"/>
                <a:ea typeface="Avenir Book" charset="0"/>
                <a:cs typeface="Avenir Book" charset="0"/>
              </a:rPr>
              <a:t>Message simple...</a:t>
            </a:r>
          </a:p>
        </p:txBody>
      </p:sp>
      <p:sp>
        <p:nvSpPr>
          <p:cNvPr id="3" name="Content Placeholder 2"/>
          <p:cNvSpPr>
            <a:spLocks noGrp="1"/>
          </p:cNvSpPr>
          <p:nvPr>
            <p:ph idx="1"/>
          </p:nvPr>
        </p:nvSpPr>
        <p:spPr>
          <a:xfrm>
            <a:off x="457200" y="1285875"/>
            <a:ext cx="8229600" cy="4525963"/>
          </a:xfrm>
        </p:spPr>
        <p:txBody>
          <a:bodyPr/>
          <a:lstStyle/>
          <a:p>
            <a:pPr marL="514350" indent="-514350">
              <a:buFont typeface="+mj-lt"/>
              <a:buAutoNum type="arabicPeriod"/>
            </a:pPr>
            <a:r>
              <a:rPr lang="fr-CA" dirty="0">
                <a:latin typeface="Avenir Book" charset="0"/>
                <a:ea typeface="Avenir Book" charset="0"/>
                <a:cs typeface="Avenir Book" charset="0"/>
              </a:rPr>
              <a:t>Mangez plus de protéines </a:t>
            </a:r>
          </a:p>
          <a:p>
            <a:pPr marL="514350" indent="-514350">
              <a:buFont typeface="+mj-lt"/>
              <a:buAutoNum type="arabicPeriod"/>
            </a:pPr>
            <a:r>
              <a:rPr lang="fr-CA" dirty="0">
                <a:latin typeface="Avenir Book" charset="0"/>
                <a:ea typeface="Avenir Book" charset="0"/>
                <a:cs typeface="Avenir Book" charset="0"/>
              </a:rPr>
              <a:t>Mangez-en plus souvent (répartissez-les également entre les repas)</a:t>
            </a:r>
          </a:p>
          <a:p>
            <a:pPr marL="514350" indent="-514350">
              <a:buFont typeface="+mj-lt"/>
              <a:buAutoNum type="arabicPeriod"/>
            </a:pPr>
            <a:r>
              <a:rPr lang="fr-CA" dirty="0">
                <a:latin typeface="Avenir Book" charset="0"/>
                <a:ea typeface="Avenir Book" charset="0"/>
                <a:cs typeface="Avenir Book" charset="0"/>
              </a:rPr>
              <a:t>Prenez une collation protéinée avant le coucher</a:t>
            </a:r>
          </a:p>
          <a:p>
            <a:pPr marL="514350" indent="-514350">
              <a:buFont typeface="+mj-lt"/>
              <a:buAutoNum type="arabicPeriod"/>
            </a:pPr>
            <a:r>
              <a:rPr lang="fr-CA" dirty="0">
                <a:latin typeface="Avenir Book" charset="0"/>
                <a:ea typeface="Avenir Book" charset="0"/>
                <a:cs typeface="Avenir Book" charset="0"/>
              </a:rPr>
              <a:t>Les protéines de grande qualité riches en nutriments sont à privilégier (teneur élevée en leucine)</a:t>
            </a:r>
          </a:p>
        </p:txBody>
      </p:sp>
    </p:spTree>
    <p:extLst>
      <p:ext uri="{BB962C8B-B14F-4D97-AF65-F5344CB8AC3E}">
        <p14:creationId xmlns:p14="http://schemas.microsoft.com/office/powerpoint/2010/main" val="7770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CA">
                <a:latin typeface="Avenir Book" charset="0"/>
                <a:ea typeface="Avenir Book" charset="0"/>
                <a:cs typeface="Avenir Book" charset="0"/>
              </a:rPr>
              <a:t>Pour un vieillissement en santé, les adultes plus âgés ont besoin de :</a:t>
            </a:r>
          </a:p>
          <a:p>
            <a:pPr marL="971550" lvl="1" indent="-514350">
              <a:buFont typeface="+mj-lt"/>
              <a:buAutoNum type="arabicPeriod"/>
            </a:pPr>
            <a:r>
              <a:rPr lang="fr-CA" sz="3200" i="1">
                <a:solidFill>
                  <a:srgbClr val="C00000"/>
                </a:solidFill>
                <a:latin typeface="Avenir Book" charset="0"/>
                <a:ea typeface="Avenir Book" charset="0"/>
                <a:cs typeface="Avenir Book" charset="0"/>
              </a:rPr>
              <a:t>Consommer de grandes quantités de protéines</a:t>
            </a:r>
          </a:p>
          <a:p>
            <a:pPr marL="971550" lvl="1" indent="-514350">
              <a:buFont typeface="+mj-lt"/>
              <a:buAutoNum type="arabicPeriod"/>
            </a:pPr>
            <a:r>
              <a:rPr lang="fr-CA" sz="3200" i="1">
                <a:solidFill>
                  <a:srgbClr val="C00000"/>
                </a:solidFill>
                <a:latin typeface="Avenir Book" charset="0"/>
                <a:ea typeface="Avenir Book" charset="0"/>
                <a:cs typeface="Avenir Book" charset="0"/>
              </a:rPr>
              <a:t>Consommer des protéines plus souvent</a:t>
            </a:r>
          </a:p>
          <a:p>
            <a:pPr marL="971550" lvl="1" indent="-514350">
              <a:buFont typeface="+mj-lt"/>
              <a:buAutoNum type="arabicPeriod"/>
            </a:pPr>
            <a:r>
              <a:rPr lang="fr-CA" sz="3200" i="1">
                <a:solidFill>
                  <a:srgbClr val="C00000"/>
                </a:solidFill>
                <a:latin typeface="Avenir Book" charset="0"/>
                <a:ea typeface="Avenir Book" charset="0"/>
                <a:cs typeface="Avenir Book" charset="0"/>
              </a:rPr>
              <a:t>Consommer des protéines de meilleure qualité</a:t>
            </a:r>
          </a:p>
        </p:txBody>
      </p:sp>
      <p:sp>
        <p:nvSpPr>
          <p:cNvPr id="4" name="Title 1"/>
          <p:cNvSpPr>
            <a:spLocks noGrp="1"/>
          </p:cNvSpPr>
          <p:nvPr>
            <p:ph type="title"/>
          </p:nvPr>
        </p:nvSpPr>
        <p:spPr>
          <a:xfrm>
            <a:off x="142875" y="263526"/>
            <a:ext cx="8229600" cy="571965"/>
          </a:xfrm>
        </p:spPr>
        <p:txBody>
          <a:bodyPr/>
          <a:lstStyle/>
          <a:p>
            <a:pPr algn="l"/>
            <a:r>
              <a:rPr lang="fr-CA" sz="4000" b="1" dirty="0">
                <a:latin typeface="Avenir Book" charset="0"/>
                <a:ea typeface="Avenir Book" charset="0"/>
                <a:cs typeface="Avenir Book" charset="0"/>
              </a:rPr>
              <a:t>Pour résumer...</a:t>
            </a:r>
          </a:p>
        </p:txBody>
      </p:sp>
    </p:spTree>
    <p:extLst>
      <p:ext uri="{BB962C8B-B14F-4D97-AF65-F5344CB8AC3E}">
        <p14:creationId xmlns:p14="http://schemas.microsoft.com/office/powerpoint/2010/main" val="153745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47638"/>
            <a:ext cx="8229600" cy="1143000"/>
          </a:xfrm>
        </p:spPr>
        <p:txBody>
          <a:bodyPr/>
          <a:lstStyle/>
          <a:p>
            <a:pPr algn="l"/>
            <a:r>
              <a:rPr lang="fr-CA" b="1">
                <a:latin typeface="Avenir Book" charset="0"/>
                <a:ea typeface="Avenir Book" charset="0"/>
                <a:cs typeface="Avenir Book" charset="0"/>
              </a:rPr>
              <a:t>« Sarcopénie »</a:t>
            </a:r>
          </a:p>
        </p:txBody>
      </p:sp>
      <p:sp>
        <p:nvSpPr>
          <p:cNvPr id="3" name="Content Placeholder 2"/>
          <p:cNvSpPr>
            <a:spLocks noGrp="1"/>
          </p:cNvSpPr>
          <p:nvPr>
            <p:ph idx="1"/>
          </p:nvPr>
        </p:nvSpPr>
        <p:spPr/>
        <p:txBody>
          <a:bodyPr>
            <a:normAutofit lnSpcReduction="10000"/>
          </a:bodyPr>
          <a:lstStyle/>
          <a:p>
            <a:r>
              <a:rPr lang="fr-CA">
                <a:latin typeface="Avenir Book" charset="0"/>
                <a:ea typeface="Avenir Book" charset="0"/>
                <a:cs typeface="Avenir Book" charset="0"/>
              </a:rPr>
              <a:t>Perte de force, de fonction</a:t>
            </a:r>
          </a:p>
          <a:p>
            <a:r>
              <a:rPr lang="fr-CA">
                <a:latin typeface="Avenir Book" charset="0"/>
                <a:ea typeface="Avenir Book" charset="0"/>
                <a:cs typeface="Avenir Book" charset="0"/>
              </a:rPr>
              <a:t>La sarcopénie a été définie comme étant </a:t>
            </a:r>
            <a:r>
              <a:rPr lang="fr-CA" u="sng">
                <a:latin typeface="Avenir Book" charset="0"/>
                <a:ea typeface="Avenir Book" charset="0"/>
                <a:cs typeface="Avenir Book" charset="0"/>
              </a:rPr>
              <a:t>un déclin continu lié à l’âge de la masse, de la qualité et de la force des muscles </a:t>
            </a:r>
          </a:p>
          <a:p>
            <a:r>
              <a:rPr lang="fr-CA">
                <a:latin typeface="Avenir Book" charset="0"/>
                <a:ea typeface="Avenir Book" charset="0"/>
                <a:cs typeface="Avenir Book" charset="0"/>
              </a:rPr>
              <a:t>Elle est caractérisée par une diminution globale de la taille et du nombre des fibres des muscles squelettiques, et par une infiltration de tissus fibreux et adipeux dans les muscles squelettiques</a:t>
            </a:r>
          </a:p>
        </p:txBody>
      </p:sp>
      <p:pic>
        <p:nvPicPr>
          <p:cNvPr id="4" name="Picture 2" descr="http://bioethics.georgetown.edu/pcbe/images/sarcopenia.gif"/>
          <p:cNvPicPr>
            <a:picLocks noChangeAspect="1" noChangeArrowheads="1"/>
          </p:cNvPicPr>
          <p:nvPr/>
        </p:nvPicPr>
        <p:blipFill>
          <a:blip r:embed="rId2" cstate="print"/>
          <a:srcRect/>
          <a:stretch>
            <a:fillRect/>
          </a:stretch>
        </p:blipFill>
        <p:spPr bwMode="auto">
          <a:xfrm>
            <a:off x="6487205" y="165893"/>
            <a:ext cx="1981617" cy="1853407"/>
          </a:xfrm>
          <a:prstGeom prst="rect">
            <a:avLst/>
          </a:prstGeom>
          <a:noFill/>
          <a:ln w="9525">
            <a:noFill/>
            <a:miter lim="800000"/>
            <a:headEnd/>
            <a:tailEnd/>
          </a:ln>
          <a:effectLst>
            <a:softEdge rad="88900"/>
          </a:effectLst>
        </p:spPr>
      </p:pic>
    </p:spTree>
    <p:extLst>
      <p:ext uri="{BB962C8B-B14F-4D97-AF65-F5344CB8AC3E}">
        <p14:creationId xmlns:p14="http://schemas.microsoft.com/office/powerpoint/2010/main" val="17030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5854259"/>
            <a:ext cx="7391400" cy="795617"/>
          </a:xfrm>
          <a:prstGeom prst="rect">
            <a:avLst/>
          </a:prstGeom>
          <a:solidFill>
            <a:srgbClr val="6565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5690" y="25400"/>
            <a:ext cx="9144000" cy="6062383"/>
          </a:xfrm>
          <a:prstGeom prst="rect">
            <a:avLst/>
          </a:prstGeom>
        </p:spPr>
      </p:pic>
      <p:sp>
        <p:nvSpPr>
          <p:cNvPr id="6" name="Rectangle 5"/>
          <p:cNvSpPr/>
          <p:nvPr/>
        </p:nvSpPr>
        <p:spPr>
          <a:xfrm>
            <a:off x="5693" y="3827599"/>
            <a:ext cx="9138307" cy="2266274"/>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261" y="4038015"/>
            <a:ext cx="2476960" cy="1754326"/>
          </a:xfrm>
          <a:prstGeom prst="rect">
            <a:avLst/>
          </a:prstGeom>
          <a:noFill/>
        </p:spPr>
        <p:txBody>
          <a:bodyPr wrap="none" rtlCol="0">
            <a:spAutoFit/>
          </a:bodyPr>
          <a:lstStyle/>
          <a:p>
            <a:r>
              <a:rPr lang="fr-CA"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Scientifique principal</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Prof. Stuart Phillips</a:t>
            </a:r>
          </a:p>
          <a:p>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fr-CA"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Directeur de laboratoire</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Todd Prior</a:t>
            </a:r>
          </a:p>
          <a:p>
            <a:endParaRPr lang="en-US" dirty="0"/>
          </a:p>
        </p:txBody>
      </p:sp>
      <p:sp>
        <p:nvSpPr>
          <p:cNvPr id="12" name="Rectangle 11"/>
          <p:cNvSpPr/>
          <p:nvPr/>
        </p:nvSpPr>
        <p:spPr>
          <a:xfrm>
            <a:off x="6413500" y="4038015"/>
            <a:ext cx="2539046" cy="2031325"/>
          </a:xfrm>
          <a:prstGeom prst="rect">
            <a:avLst/>
          </a:prstGeom>
          <a:noFill/>
        </p:spPr>
        <p:txBody>
          <a:bodyPr wrap="square" lIns="91440" tIns="45720" rIns="91440" bIns="45720">
            <a:spAutoFit/>
          </a:bodyPr>
          <a:lstStyle/>
          <a:p>
            <a:r>
              <a:rPr lang="fr-CA" b="1" cap="none"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Stagiaires doctoraux</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a:t>
            </a:r>
            <a:r>
              <a:rPr lang="fr-CA" baseline="30000"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me</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Amy Hector</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a:t>
            </a:r>
            <a:r>
              <a:rPr lang="fr-CA" baseline="30000"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me</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Kirsten Bell</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a:t>
            </a:r>
            <a:r>
              <a:rPr lang="fr-CA" baseline="30000"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me</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Sara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Oikawa</a:t>
            </a:r>
            <a:endPar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Rob Morton</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Tanner Stokes</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a:t>
            </a:r>
            <a:r>
              <a:rPr lang="fr-CA" baseline="30000"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me</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Josie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Vescio</a:t>
            </a:r>
            <a:endPar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3" name="TextBox 12"/>
          <p:cNvSpPr txBox="1"/>
          <p:nvPr/>
        </p:nvSpPr>
        <p:spPr>
          <a:xfrm>
            <a:off x="3005368" y="4033480"/>
            <a:ext cx="3579542" cy="2031325"/>
          </a:xfrm>
          <a:prstGeom prst="rect">
            <a:avLst/>
          </a:prstGeom>
          <a:noFill/>
        </p:spPr>
        <p:txBody>
          <a:bodyPr wrap="square" rtlCol="0">
            <a:spAutoFit/>
          </a:bodyPr>
          <a:lstStyle/>
          <a:p>
            <a:r>
              <a:rPr lang="fr-CA"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Chercheurs postdoctoraux</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Stefan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Gorissen</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Ph. D.</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a:t>
            </a:r>
            <a:r>
              <a:rPr lang="fr-CA" baseline="30000"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me</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Tanya Holloway, Ph. D.</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Martin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MacInnis</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Ph. D.</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Chris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McGlory</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Ph. D.</a:t>
            </a:r>
          </a:p>
          <a:p>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 Dan </a:t>
            </a:r>
            <a:r>
              <a:rPr lang="fr-CA"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Traylor</a:t>
            </a:r>
            <a:r>
              <a:rPr lang="fr-CA"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 Ph. D.</a:t>
            </a:r>
          </a:p>
          <a:p>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4" name="TextBox 13"/>
          <p:cNvSpPr txBox="1"/>
          <p:nvPr/>
        </p:nvSpPr>
        <p:spPr>
          <a:xfrm>
            <a:off x="5693" y="6352338"/>
            <a:ext cx="8186857" cy="400110"/>
          </a:xfrm>
          <a:prstGeom prst="rect">
            <a:avLst/>
          </a:prstGeom>
          <a:noFill/>
          <a:ln>
            <a:noFill/>
          </a:ln>
        </p:spPr>
        <p:txBody>
          <a:bodyPr wrap="none" rtlCol="0">
            <a:spAutoFit/>
          </a:bodyPr>
          <a:lstStyle/>
          <a:p>
            <a:r>
              <a:rPr lang="fr-CA" sz="2000" dirty="0">
                <a:solidFill>
                  <a:schemeClr val="bg1"/>
                </a:solidFill>
                <a:effectLst>
                  <a:outerShdw blurRad="50800" dist="38100" dir="13500000" algn="br" rotWithShape="0">
                    <a:prstClr val="black">
                      <a:alpha val="40000"/>
                    </a:prstClr>
                  </a:outerShdw>
                </a:effectLst>
                <a:latin typeface="American Typewriter"/>
                <a:ea typeface="Century Gothic" charset="0"/>
                <a:cs typeface="American Typewriter"/>
              </a:rPr>
              <a:t>Groupe de recherche sur le métabolisme des protéines</a:t>
            </a:r>
          </a:p>
        </p:txBody>
      </p:sp>
    </p:spTree>
    <p:extLst>
      <p:ext uri="{BB962C8B-B14F-4D97-AF65-F5344CB8AC3E}">
        <p14:creationId xmlns:p14="http://schemas.microsoft.com/office/powerpoint/2010/main" val="207261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9350" y="271931"/>
            <a:ext cx="8664777" cy="707886"/>
          </a:xfrm>
          <a:prstGeom prst="rect">
            <a:avLst/>
          </a:prstGeom>
          <a:noFill/>
          <a:ln>
            <a:noFill/>
          </a:ln>
        </p:spPr>
        <p:txBody>
          <a:bodyPr wrap="square" rtlCol="0">
            <a:spAutoFit/>
          </a:bodyPr>
          <a:lstStyle/>
          <a:p>
            <a:r>
              <a:rPr lang="fr-CA" sz="4000" b="1">
                <a:latin typeface="Avenir Book" charset="0"/>
                <a:ea typeface="Avenir Book" charset="0"/>
                <a:cs typeface="Avenir Book" charset="0"/>
              </a:rPr>
              <a:t>Chronologie de la sarcopénie</a:t>
            </a:r>
          </a:p>
        </p:txBody>
      </p:sp>
      <p:cxnSp>
        <p:nvCxnSpPr>
          <p:cNvPr id="13" name="Straight Connector 12"/>
          <p:cNvCxnSpPr/>
          <p:nvPr/>
        </p:nvCxnSpPr>
        <p:spPr>
          <a:xfrm flipH="1">
            <a:off x="925505" y="1560848"/>
            <a:ext cx="2" cy="37374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35674" y="5302751"/>
            <a:ext cx="6824513"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020641" y="4923098"/>
            <a:ext cx="110439" cy="38656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1131080" y="4923098"/>
            <a:ext cx="110438" cy="759318"/>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241517" y="5309662"/>
            <a:ext cx="110439" cy="38656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17365" y="5294616"/>
            <a:ext cx="107518"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6200000">
            <a:off x="-1902254" y="2989577"/>
            <a:ext cx="4481186" cy="461665"/>
          </a:xfrm>
          <a:prstGeom prst="rect">
            <a:avLst/>
          </a:prstGeom>
          <a:noFill/>
        </p:spPr>
        <p:txBody>
          <a:bodyPr wrap="square" rtlCol="0">
            <a:spAutoFit/>
          </a:bodyPr>
          <a:lstStyle/>
          <a:p>
            <a:r>
              <a:rPr lang="fr-CA" sz="2400" dirty="0">
                <a:latin typeface="Century Gothic" charset="0"/>
                <a:ea typeface="Century Gothic" charset="0"/>
                <a:cs typeface="Century Gothic" charset="0"/>
              </a:rPr>
              <a:t>Pourcentage du total (%)</a:t>
            </a:r>
          </a:p>
        </p:txBody>
      </p:sp>
      <p:sp>
        <p:nvSpPr>
          <p:cNvPr id="30" name="TextBox 29"/>
          <p:cNvSpPr txBox="1"/>
          <p:nvPr/>
        </p:nvSpPr>
        <p:spPr>
          <a:xfrm>
            <a:off x="3223458" y="5343599"/>
            <a:ext cx="3385074" cy="461665"/>
          </a:xfrm>
          <a:prstGeom prst="rect">
            <a:avLst/>
          </a:prstGeom>
          <a:noFill/>
        </p:spPr>
        <p:txBody>
          <a:bodyPr wrap="square" rtlCol="0">
            <a:spAutoFit/>
          </a:bodyPr>
          <a:lstStyle/>
          <a:p>
            <a:pPr algn="ctr"/>
            <a:r>
              <a:rPr lang="fr-CA" sz="2400" dirty="0">
                <a:latin typeface="Century Gothic" charset="0"/>
                <a:ea typeface="Century Gothic" charset="0"/>
                <a:cs typeface="Century Gothic" charset="0"/>
              </a:rPr>
              <a:t>Âge (en années)</a:t>
            </a:r>
          </a:p>
        </p:txBody>
      </p:sp>
      <p:sp>
        <p:nvSpPr>
          <p:cNvPr id="31" name="TextBox 30"/>
          <p:cNvSpPr txBox="1"/>
          <p:nvPr/>
        </p:nvSpPr>
        <p:spPr>
          <a:xfrm>
            <a:off x="1354403" y="5343599"/>
            <a:ext cx="762000" cy="461665"/>
          </a:xfrm>
          <a:prstGeom prst="rect">
            <a:avLst/>
          </a:prstGeom>
          <a:noFill/>
        </p:spPr>
        <p:txBody>
          <a:bodyPr wrap="square" rtlCol="0">
            <a:spAutoFit/>
          </a:bodyPr>
          <a:lstStyle/>
          <a:p>
            <a:pPr algn="ctr"/>
            <a:r>
              <a:rPr lang="fr-CA" sz="2400">
                <a:latin typeface="Century Gothic" charset="0"/>
                <a:ea typeface="Century Gothic" charset="0"/>
                <a:cs typeface="Century Gothic" charset="0"/>
              </a:rPr>
              <a:t>50</a:t>
            </a:r>
          </a:p>
        </p:txBody>
      </p:sp>
      <p:sp>
        <p:nvSpPr>
          <p:cNvPr id="32" name="TextBox 31"/>
          <p:cNvSpPr txBox="1"/>
          <p:nvPr/>
        </p:nvSpPr>
        <p:spPr>
          <a:xfrm>
            <a:off x="7483417" y="5343599"/>
            <a:ext cx="762000" cy="461665"/>
          </a:xfrm>
          <a:prstGeom prst="rect">
            <a:avLst/>
          </a:prstGeom>
          <a:noFill/>
        </p:spPr>
        <p:txBody>
          <a:bodyPr wrap="square" rtlCol="0">
            <a:spAutoFit/>
          </a:bodyPr>
          <a:lstStyle/>
          <a:p>
            <a:pPr algn="ctr"/>
            <a:r>
              <a:rPr lang="fr-CA" sz="2400">
                <a:latin typeface="Century Gothic" charset="0"/>
                <a:ea typeface="Century Gothic" charset="0"/>
                <a:cs typeface="Century Gothic" charset="0"/>
              </a:rPr>
              <a:t>80</a:t>
            </a:r>
          </a:p>
        </p:txBody>
      </p:sp>
      <p:pic>
        <p:nvPicPr>
          <p:cNvPr id="33" name="Picture 10" descr="http://image.shutterstock.com/display_pic_with_logo/259384/130383341/stock-vector-vector-human-knee-joint-symbols-130383341.jpg"/>
          <p:cNvPicPr>
            <a:picLocks noChangeAspect="1" noChangeArrowheads="1"/>
          </p:cNvPicPr>
          <p:nvPr/>
        </p:nvPicPr>
        <p:blipFill rotWithShape="1">
          <a:blip r:embed="rId3">
            <a:extLst>
              <a:ext uri="{28A0092B-C50C-407E-A947-70E740481C1C}">
                <a14:useLocalDpi xmlns:a14="http://schemas.microsoft.com/office/drawing/2010/main" val="0"/>
              </a:ext>
            </a:extLst>
          </a:blip>
          <a:srcRect l="74515" r="1745" b="55806"/>
          <a:stretch/>
        </p:blipFill>
        <p:spPr bwMode="auto">
          <a:xfrm>
            <a:off x="2663483" y="2311446"/>
            <a:ext cx="558029" cy="1085011"/>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Freeform 41"/>
          <p:cNvSpPr/>
          <p:nvPr/>
        </p:nvSpPr>
        <p:spPr>
          <a:xfrm>
            <a:off x="1335673" y="1601813"/>
            <a:ext cx="5938874" cy="2190137"/>
          </a:xfrm>
          <a:custGeom>
            <a:avLst/>
            <a:gdLst>
              <a:gd name="connsiteX0" fmla="*/ 0 w 5813778"/>
              <a:gd name="connsiteY0" fmla="*/ 0 h 1735666"/>
              <a:gd name="connsiteX1" fmla="*/ 1820333 w 5813778"/>
              <a:gd name="connsiteY1" fmla="*/ 550333 h 1735666"/>
              <a:gd name="connsiteX2" fmla="*/ 2116667 w 5813778"/>
              <a:gd name="connsiteY2" fmla="*/ 931333 h 1735666"/>
              <a:gd name="connsiteX3" fmla="*/ 3033889 w 5813778"/>
              <a:gd name="connsiteY3" fmla="*/ 959555 h 1735666"/>
              <a:gd name="connsiteX4" fmla="*/ 3358444 w 5813778"/>
              <a:gd name="connsiteY4" fmla="*/ 1241777 h 1735666"/>
              <a:gd name="connsiteX5" fmla="*/ 4275667 w 5813778"/>
              <a:gd name="connsiteY5" fmla="*/ 1270000 h 1735666"/>
              <a:gd name="connsiteX6" fmla="*/ 4586111 w 5813778"/>
              <a:gd name="connsiteY6" fmla="*/ 1636888 h 1735666"/>
              <a:gd name="connsiteX7" fmla="*/ 5813778 w 5813778"/>
              <a:gd name="connsiteY7" fmla="*/ 1735666 h 1735666"/>
              <a:gd name="connsiteX8" fmla="*/ 5813778 w 5813778"/>
              <a:gd name="connsiteY8" fmla="*/ 1735666 h 173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3778" h="1735666">
                <a:moveTo>
                  <a:pt x="0" y="0"/>
                </a:moveTo>
                <a:cubicBezTo>
                  <a:pt x="733777" y="197555"/>
                  <a:pt x="1467555" y="395111"/>
                  <a:pt x="1820333" y="550333"/>
                </a:cubicBezTo>
                <a:cubicBezTo>
                  <a:pt x="2173111" y="705555"/>
                  <a:pt x="1914408" y="863129"/>
                  <a:pt x="2116667" y="931333"/>
                </a:cubicBezTo>
                <a:cubicBezTo>
                  <a:pt x="2318926" y="999537"/>
                  <a:pt x="2826926" y="907814"/>
                  <a:pt x="3033889" y="959555"/>
                </a:cubicBezTo>
                <a:cubicBezTo>
                  <a:pt x="3240852" y="1011296"/>
                  <a:pt x="3151481" y="1190036"/>
                  <a:pt x="3358444" y="1241777"/>
                </a:cubicBezTo>
                <a:cubicBezTo>
                  <a:pt x="3565407" y="1293518"/>
                  <a:pt x="4071056" y="1204148"/>
                  <a:pt x="4275667" y="1270000"/>
                </a:cubicBezTo>
                <a:cubicBezTo>
                  <a:pt x="4480278" y="1335852"/>
                  <a:pt x="4329759" y="1559277"/>
                  <a:pt x="4586111" y="1636888"/>
                </a:cubicBezTo>
                <a:cubicBezTo>
                  <a:pt x="4842463" y="1714499"/>
                  <a:pt x="5813778" y="1735666"/>
                  <a:pt x="5813778" y="1735666"/>
                </a:cubicBezTo>
                <a:lnTo>
                  <a:pt x="5813778" y="1735666"/>
                </a:lnTo>
              </a:path>
            </a:pathLst>
          </a:custGeom>
          <a:ln w="38100" cmpd="sng">
            <a:solidFill>
              <a:srgbClr val="51002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accent2">
                    <a:lumMod val="75000"/>
                  </a:schemeClr>
                </a:solidFill>
              </a:ln>
            </a:endParaRPr>
          </a:p>
        </p:txBody>
      </p:sp>
      <p:cxnSp>
        <p:nvCxnSpPr>
          <p:cNvPr id="43" name="Straight Connector 42"/>
          <p:cNvCxnSpPr/>
          <p:nvPr/>
        </p:nvCxnSpPr>
        <p:spPr>
          <a:xfrm>
            <a:off x="1335673" y="1601813"/>
            <a:ext cx="6532761" cy="1745325"/>
          </a:xfrm>
          <a:prstGeom prst="line">
            <a:avLst/>
          </a:prstGeom>
          <a:ln w="38100" cmpd="sng">
            <a:solidFill>
              <a:srgbClr val="63626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2" idx="7"/>
          </p:cNvCxnSpPr>
          <p:nvPr/>
        </p:nvCxnSpPr>
        <p:spPr>
          <a:xfrm>
            <a:off x="7274547" y="3791950"/>
            <a:ext cx="593887" cy="62514"/>
          </a:xfrm>
          <a:prstGeom prst="line">
            <a:avLst/>
          </a:prstGeom>
          <a:ln w="38100" cmpd="sng">
            <a:solidFill>
              <a:srgbClr val="510027"/>
            </a:solidFill>
            <a:prstDash val="dot"/>
          </a:ln>
        </p:spPr>
        <p:style>
          <a:lnRef idx="2">
            <a:schemeClr val="accent1"/>
          </a:lnRef>
          <a:fillRef idx="0">
            <a:schemeClr val="accent1"/>
          </a:fillRef>
          <a:effectRef idx="1">
            <a:schemeClr val="accent1"/>
          </a:effectRef>
          <a:fontRef idx="minor">
            <a:schemeClr val="tx1"/>
          </a:fontRef>
        </p:style>
      </p:cxnSp>
      <p:sp>
        <p:nvSpPr>
          <p:cNvPr id="46" name="Text Box 4"/>
          <p:cNvSpPr txBox="1">
            <a:spLocks noChangeArrowheads="1"/>
          </p:cNvSpPr>
          <p:nvPr/>
        </p:nvSpPr>
        <p:spPr bwMode="auto">
          <a:xfrm>
            <a:off x="107506" y="6629739"/>
            <a:ext cx="6852096" cy="2978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fr-CA" sz="1100" dirty="0">
                <a:solidFill>
                  <a:schemeClr val="bg1"/>
                </a:solidFill>
                <a:latin typeface="Century Gothic"/>
                <a:cs typeface="Century Gothic"/>
              </a:rPr>
              <a:t>English KL et </a:t>
            </a:r>
            <a:r>
              <a:rPr lang="fr-CA" sz="1100" dirty="0" err="1">
                <a:solidFill>
                  <a:schemeClr val="bg1"/>
                </a:solidFill>
                <a:latin typeface="Century Gothic"/>
                <a:cs typeface="Century Gothic"/>
              </a:rPr>
              <a:t>Paddon</a:t>
            </a:r>
            <a:r>
              <a:rPr lang="fr-CA" sz="1100" dirty="0">
                <a:solidFill>
                  <a:schemeClr val="bg1"/>
                </a:solidFill>
                <a:latin typeface="Century Gothic"/>
                <a:cs typeface="Century Gothic"/>
              </a:rPr>
              <a:t>-Jones D</a:t>
            </a:r>
            <a:r>
              <a:rPr lang="fr-CA" sz="1100" dirty="0" smtClean="0">
                <a:solidFill>
                  <a:schemeClr val="bg1"/>
                </a:solidFill>
                <a:latin typeface="Century Gothic"/>
                <a:cs typeface="Century Gothic"/>
              </a:rPr>
              <a:t>. </a:t>
            </a:r>
            <a:r>
              <a:rPr lang="fr-CA" sz="1100" i="1" dirty="0" err="1">
                <a:solidFill>
                  <a:schemeClr val="bg1"/>
                </a:solidFill>
                <a:latin typeface="Century Gothic"/>
                <a:cs typeface="Century Gothic"/>
              </a:rPr>
              <a:t>Curr</a:t>
            </a:r>
            <a:r>
              <a:rPr lang="fr-CA" sz="1100" i="1" dirty="0">
                <a:solidFill>
                  <a:schemeClr val="bg1"/>
                </a:solidFill>
                <a:latin typeface="Century Gothic"/>
                <a:cs typeface="Century Gothic"/>
              </a:rPr>
              <a:t> </a:t>
            </a:r>
            <a:r>
              <a:rPr lang="fr-CA" sz="1100" i="1" dirty="0" err="1">
                <a:solidFill>
                  <a:schemeClr val="bg1"/>
                </a:solidFill>
                <a:latin typeface="Century Gothic"/>
                <a:cs typeface="Century Gothic"/>
              </a:rPr>
              <a:t>Opin</a:t>
            </a:r>
            <a:r>
              <a:rPr lang="fr-CA" sz="1100" i="1" dirty="0">
                <a:solidFill>
                  <a:schemeClr val="bg1"/>
                </a:solidFill>
                <a:latin typeface="Century Gothic"/>
                <a:cs typeface="Century Gothic"/>
              </a:rPr>
              <a:t> Clin </a:t>
            </a:r>
            <a:r>
              <a:rPr lang="fr-CA" sz="1100" i="1" dirty="0" err="1">
                <a:solidFill>
                  <a:schemeClr val="bg1"/>
                </a:solidFill>
                <a:latin typeface="Century Gothic"/>
                <a:cs typeface="Century Gothic"/>
              </a:rPr>
              <a:t>Nutr</a:t>
            </a:r>
            <a:r>
              <a:rPr lang="fr-CA" sz="1100" i="1" dirty="0">
                <a:solidFill>
                  <a:schemeClr val="bg1"/>
                </a:solidFill>
                <a:latin typeface="Century Gothic"/>
                <a:cs typeface="Century Gothic"/>
              </a:rPr>
              <a:t> </a:t>
            </a:r>
            <a:r>
              <a:rPr lang="fr-CA" sz="1100" i="1" dirty="0" err="1">
                <a:solidFill>
                  <a:schemeClr val="bg1"/>
                </a:solidFill>
                <a:latin typeface="Century Gothic"/>
                <a:cs typeface="Century Gothic"/>
              </a:rPr>
              <a:t>Metab</a:t>
            </a:r>
            <a:r>
              <a:rPr lang="fr-CA" sz="1100" i="1" dirty="0">
                <a:solidFill>
                  <a:schemeClr val="bg1"/>
                </a:solidFill>
                <a:latin typeface="Century Gothic"/>
                <a:cs typeface="Century Gothic"/>
              </a:rPr>
              <a:t> Care</a:t>
            </a:r>
            <a:r>
              <a:rPr lang="fr-CA" sz="1100" dirty="0">
                <a:solidFill>
                  <a:schemeClr val="bg1"/>
                </a:solidFill>
                <a:latin typeface="Century Gothic"/>
                <a:cs typeface="Century Gothic"/>
              </a:rPr>
              <a:t> 2010;13:34-9.</a:t>
            </a:r>
          </a:p>
        </p:txBody>
      </p:sp>
      <p:sp>
        <p:nvSpPr>
          <p:cNvPr id="47" name="TextBox 46"/>
          <p:cNvSpPr txBox="1"/>
          <p:nvPr/>
        </p:nvSpPr>
        <p:spPr>
          <a:xfrm>
            <a:off x="4031940" y="1552494"/>
            <a:ext cx="5171309" cy="369332"/>
          </a:xfrm>
          <a:prstGeom prst="rect">
            <a:avLst/>
          </a:prstGeom>
          <a:noFill/>
        </p:spPr>
        <p:txBody>
          <a:bodyPr wrap="square" rtlCol="0">
            <a:spAutoFit/>
          </a:bodyPr>
          <a:lstStyle/>
          <a:p>
            <a:pPr algn="ctr"/>
            <a:r>
              <a:rPr lang="fr-CA" dirty="0">
                <a:latin typeface="Century Gothic" charset="0"/>
                <a:ea typeface="Century Gothic" charset="0"/>
                <a:cs typeface="Century Gothic" charset="0"/>
              </a:rPr>
              <a:t>Masse musculaire, 1%/année</a:t>
            </a:r>
          </a:p>
        </p:txBody>
      </p:sp>
      <p:sp>
        <p:nvSpPr>
          <p:cNvPr id="48" name="TextBox 47"/>
          <p:cNvSpPr txBox="1"/>
          <p:nvPr/>
        </p:nvSpPr>
        <p:spPr>
          <a:xfrm>
            <a:off x="4211960" y="1907540"/>
            <a:ext cx="5171309" cy="369332"/>
          </a:xfrm>
          <a:prstGeom prst="rect">
            <a:avLst/>
          </a:prstGeom>
          <a:noFill/>
        </p:spPr>
        <p:txBody>
          <a:bodyPr wrap="square" rtlCol="0">
            <a:spAutoFit/>
          </a:bodyPr>
          <a:lstStyle/>
          <a:p>
            <a:pPr algn="ctr"/>
            <a:r>
              <a:rPr lang="fr-CA" dirty="0">
                <a:latin typeface="Century Gothic" charset="0"/>
                <a:ea typeface="Century Gothic" charset="0"/>
                <a:cs typeface="Century Gothic" charset="0"/>
              </a:rPr>
              <a:t>Force musculaire, 3 %/année</a:t>
            </a:r>
          </a:p>
        </p:txBody>
      </p:sp>
      <p:pic>
        <p:nvPicPr>
          <p:cNvPr id="2052" name="Picture 4" descr="Image result for person in bed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6346" y="3363687"/>
            <a:ext cx="1448070" cy="1410834"/>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2101287" y="3347138"/>
            <a:ext cx="3589482" cy="1856158"/>
          </a:xfrm>
          <a:prstGeom prst="rect">
            <a:avLst/>
          </a:prstGeom>
        </p:spPr>
      </p:pic>
    </p:spTree>
    <p:custDataLst>
      <p:tags r:id="rId1"/>
    </p:custDataLst>
    <p:extLst>
      <p:ext uri="{BB962C8B-B14F-4D97-AF65-F5344CB8AC3E}">
        <p14:creationId xmlns:p14="http://schemas.microsoft.com/office/powerpoint/2010/main" val="809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352" y="1664805"/>
            <a:ext cx="8613915" cy="1938992"/>
          </a:xfrm>
          <a:prstGeom prst="rect">
            <a:avLst/>
          </a:prstGeom>
          <a:solidFill>
            <a:schemeClr val="bg2"/>
          </a:solidFill>
        </p:spPr>
        <p:txBody>
          <a:bodyPr wrap="square" rtlCol="0">
            <a:spAutoFit/>
          </a:bodyPr>
          <a:lstStyle/>
          <a:p>
            <a:pPr>
              <a:lnSpc>
                <a:spcPct val="150000"/>
              </a:lnSpc>
            </a:pPr>
            <a:r>
              <a:rPr lang="fr-CA" sz="2000" dirty="0">
                <a:latin typeface="Century Gothic" charset="0"/>
                <a:ea typeface="Century Gothic" charset="0"/>
                <a:cs typeface="Century Gothic" charset="0"/>
              </a:rPr>
              <a:t>Au Canada et aux États-Unis, on définit l’apport nutritionnel recommandé (ANR) (</a:t>
            </a:r>
            <a:r>
              <a:rPr lang="fr-CA" sz="2000" dirty="0">
                <a:solidFill>
                  <a:srgbClr val="FF0000"/>
                </a:solidFill>
                <a:latin typeface="Century Gothic" charset="0"/>
                <a:ea typeface="Century Gothic" charset="0"/>
                <a:cs typeface="Century Gothic" charset="0"/>
              </a:rPr>
              <a:t>0,8 à 0,9 g de protéines/kg/jour</a:t>
            </a:r>
            <a:r>
              <a:rPr lang="fr-CA" sz="2000" dirty="0">
                <a:latin typeface="Century Gothic" charset="0"/>
                <a:ea typeface="Century Gothic" charset="0"/>
                <a:cs typeface="Century Gothic" charset="0"/>
              </a:rPr>
              <a:t>) comme étant « … le niveau d'apport quotidien moyen pouvant combler les besoins en nutriments de presque tous les gens [98 %] en santé… »</a:t>
            </a:r>
          </a:p>
        </p:txBody>
      </p:sp>
      <p:sp>
        <p:nvSpPr>
          <p:cNvPr id="3" name="Title 3"/>
          <p:cNvSpPr>
            <a:spLocks noGrp="1"/>
          </p:cNvSpPr>
          <p:nvPr>
            <p:ph type="title"/>
          </p:nvPr>
        </p:nvSpPr>
        <p:spPr>
          <a:xfrm>
            <a:off x="0" y="411032"/>
            <a:ext cx="8818644" cy="1151068"/>
          </a:xfrm>
        </p:spPr>
        <p:txBody>
          <a:bodyPr/>
          <a:lstStyle/>
          <a:p>
            <a:pPr algn="l"/>
            <a:r>
              <a:rPr lang="fr-CA" sz="3200" b="1" dirty="0">
                <a:latin typeface="Avenir Book" charset="0"/>
                <a:ea typeface="Avenir Book" charset="0"/>
                <a:cs typeface="Avenir Book" charset="0"/>
              </a:rPr>
              <a:t>Quantité quotidienne de </a:t>
            </a:r>
            <a:r>
              <a:rPr lang="fr-CA" sz="3200" b="1" dirty="0" smtClean="0">
                <a:latin typeface="Avenir Book" charset="0"/>
                <a:ea typeface="Avenir Book" charset="0"/>
                <a:cs typeface="Avenir Book" charset="0"/>
              </a:rPr>
              <a:t>protéines recommandée</a:t>
            </a:r>
            <a:endParaRPr lang="fr-CA" sz="3200" b="1" dirty="0">
              <a:latin typeface="Avenir Book" charset="0"/>
              <a:ea typeface="Avenir Book" charset="0"/>
              <a:cs typeface="Avenir Book" charset="0"/>
            </a:endParaRPr>
          </a:p>
        </p:txBody>
      </p:sp>
    </p:spTree>
    <p:extLst>
      <p:ext uri="{BB962C8B-B14F-4D97-AF65-F5344CB8AC3E}">
        <p14:creationId xmlns:p14="http://schemas.microsoft.com/office/powerpoint/2010/main" val="153234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34260" y="1654175"/>
            <a:ext cx="4937864" cy="4351338"/>
          </a:xfrm>
        </p:spPr>
        <p:txBody>
          <a:bodyPr>
            <a:normAutofit fontScale="92500" lnSpcReduction="20000"/>
          </a:bodyPr>
          <a:lstStyle/>
          <a:p>
            <a:pPr marL="0" indent="0" algn="ctr">
              <a:buNone/>
            </a:pPr>
            <a:r>
              <a:rPr lang="fr-CA" u="sng" dirty="0">
                <a:latin typeface="Avenir Book" charset="0"/>
                <a:ea typeface="Avenir Book" charset="0"/>
                <a:cs typeface="Avenir Book" charset="0"/>
              </a:rPr>
              <a:t>Minimal (ANR)</a:t>
            </a:r>
          </a:p>
          <a:p>
            <a:r>
              <a:rPr lang="fr-CA" dirty="0">
                <a:latin typeface="Avenir Book" charset="0"/>
                <a:ea typeface="Avenir Book" charset="0"/>
                <a:cs typeface="Avenir Book" charset="0"/>
              </a:rPr>
              <a:t>Homme de 62 ans pesant 80 kg</a:t>
            </a:r>
          </a:p>
          <a:p>
            <a:r>
              <a:rPr lang="fr-CA" dirty="0">
                <a:solidFill>
                  <a:schemeClr val="accent2">
                    <a:lumMod val="75000"/>
                  </a:schemeClr>
                </a:solidFill>
                <a:latin typeface="Avenir Book" charset="0"/>
                <a:ea typeface="Avenir Book" charset="0"/>
                <a:cs typeface="Avenir Book" charset="0"/>
              </a:rPr>
              <a:t>80 x </a:t>
            </a:r>
            <a:r>
              <a:rPr lang="fr-CA" b="1" u="sng" dirty="0">
                <a:solidFill>
                  <a:schemeClr val="accent2">
                    <a:lumMod val="75000"/>
                  </a:schemeClr>
                </a:solidFill>
                <a:latin typeface="Avenir Book" charset="0"/>
                <a:ea typeface="Avenir Book" charset="0"/>
                <a:cs typeface="Avenir Book" charset="0"/>
              </a:rPr>
              <a:t>0,8</a:t>
            </a:r>
            <a:r>
              <a:rPr lang="fr-CA" dirty="0">
                <a:solidFill>
                  <a:schemeClr val="accent2">
                    <a:lumMod val="75000"/>
                  </a:schemeClr>
                </a:solidFill>
                <a:latin typeface="Avenir Book" charset="0"/>
                <a:ea typeface="Avenir Book" charset="0"/>
                <a:cs typeface="Avenir Book" charset="0"/>
              </a:rPr>
              <a:t> = 64 g</a:t>
            </a:r>
          </a:p>
          <a:p>
            <a:r>
              <a:rPr lang="fr-CA" dirty="0">
                <a:latin typeface="Avenir Book" charset="0"/>
                <a:ea typeface="Avenir Book" charset="0"/>
                <a:cs typeface="Avenir Book" charset="0"/>
              </a:rPr>
              <a:t>3 repas :</a:t>
            </a:r>
          </a:p>
          <a:p>
            <a:pPr lvl="1"/>
            <a:r>
              <a:rPr lang="fr-CA" dirty="0">
                <a:latin typeface="Avenir Book" charset="0"/>
                <a:ea typeface="Avenir Book" charset="0"/>
                <a:cs typeface="Avenir Book" charset="0"/>
              </a:rPr>
              <a:t>Déjeuner – 9 g</a:t>
            </a:r>
          </a:p>
          <a:p>
            <a:pPr lvl="1"/>
            <a:r>
              <a:rPr lang="fr-CA" dirty="0">
                <a:latin typeface="Avenir Book" charset="0"/>
                <a:ea typeface="Avenir Book" charset="0"/>
                <a:cs typeface="Avenir Book" charset="0"/>
              </a:rPr>
              <a:t>Dîner – 18 g</a:t>
            </a:r>
          </a:p>
          <a:p>
            <a:pPr lvl="1"/>
            <a:r>
              <a:rPr lang="fr-CA" dirty="0">
                <a:latin typeface="Avenir Book" charset="0"/>
                <a:ea typeface="Avenir Book" charset="0"/>
                <a:cs typeface="Avenir Book" charset="0"/>
              </a:rPr>
              <a:t>Souper – 37 g</a:t>
            </a:r>
          </a:p>
          <a:p>
            <a:pPr lvl="1"/>
            <a:endParaRPr lang="en-CA" dirty="0">
              <a:latin typeface="Avenir Book" charset="0"/>
              <a:ea typeface="Avenir Book" charset="0"/>
              <a:cs typeface="Avenir Book" charset="0"/>
            </a:endParaRPr>
          </a:p>
          <a:p>
            <a:r>
              <a:rPr lang="fr-CA" dirty="0">
                <a:latin typeface="Avenir Book" charset="0"/>
                <a:ea typeface="Avenir Book" charset="0"/>
                <a:cs typeface="Avenir Book" charset="0"/>
              </a:rPr>
              <a:t>A besoin de 2700 kcal</a:t>
            </a:r>
          </a:p>
          <a:p>
            <a:r>
              <a:rPr lang="fr-CA" dirty="0">
                <a:latin typeface="Avenir Book" charset="0"/>
                <a:ea typeface="Avenir Book" charset="0"/>
                <a:cs typeface="Avenir Book" charset="0"/>
              </a:rPr>
              <a:t>260/2700 = 9,5 %</a:t>
            </a:r>
          </a:p>
        </p:txBody>
      </p:sp>
      <p:sp>
        <p:nvSpPr>
          <p:cNvPr id="7" name="Title 3"/>
          <p:cNvSpPr>
            <a:spLocks noGrp="1"/>
          </p:cNvSpPr>
          <p:nvPr>
            <p:ph type="title"/>
          </p:nvPr>
        </p:nvSpPr>
        <p:spPr>
          <a:xfrm>
            <a:off x="0" y="282154"/>
            <a:ext cx="8818644" cy="650715"/>
          </a:xfrm>
        </p:spPr>
        <p:txBody>
          <a:bodyPr/>
          <a:lstStyle/>
          <a:p>
            <a:pPr algn="l"/>
            <a:r>
              <a:rPr lang="fr-CA" sz="4000" b="1" dirty="0">
                <a:latin typeface="Avenir Book" charset="0"/>
                <a:ea typeface="Avenir Book" charset="0"/>
                <a:cs typeface="Avenir Book" charset="0"/>
              </a:rPr>
              <a:t>Apport en protéines minimal </a:t>
            </a:r>
            <a:r>
              <a:rPr lang="fr-CA" sz="4000" b="1" i="1" dirty="0">
                <a:latin typeface="Avenir Book" charset="0"/>
                <a:ea typeface="Avenir Book" charset="0"/>
                <a:cs typeface="Avenir Book" charset="0"/>
              </a:rPr>
              <a:t>vs</a:t>
            </a:r>
            <a:r>
              <a:rPr lang="fr-CA" sz="4000" b="1" dirty="0">
                <a:latin typeface="Avenir Book" charset="0"/>
                <a:ea typeface="Avenir Book" charset="0"/>
                <a:cs typeface="Avenir Book" charset="0"/>
              </a:rPr>
              <a:t> </a:t>
            </a:r>
            <a:r>
              <a:rPr lang="fr-CA" sz="4000" b="1" i="1" dirty="0">
                <a:latin typeface="Avenir Book" charset="0"/>
                <a:ea typeface="Avenir Book" charset="0"/>
                <a:cs typeface="Avenir Book" charset="0"/>
              </a:rPr>
              <a:t>optimal</a:t>
            </a:r>
          </a:p>
        </p:txBody>
      </p:sp>
      <p:pic>
        <p:nvPicPr>
          <p:cNvPr id="6" name="Picture 5"/>
          <p:cNvPicPr>
            <a:picLocks noChangeAspect="1"/>
          </p:cNvPicPr>
          <p:nvPr/>
        </p:nvPicPr>
        <p:blipFill rotWithShape="1">
          <a:blip r:embed="rId2"/>
          <a:srcRect l="31485" r="33157"/>
          <a:stretch/>
        </p:blipFill>
        <p:spPr>
          <a:xfrm>
            <a:off x="5572124" y="1848903"/>
            <a:ext cx="1828801" cy="3705835"/>
          </a:xfrm>
          <a:prstGeom prst="rect">
            <a:avLst/>
          </a:prstGeom>
        </p:spPr>
      </p:pic>
    </p:spTree>
    <p:extLst>
      <p:ext uri="{BB962C8B-B14F-4D97-AF65-F5344CB8AC3E}">
        <p14:creationId xmlns:p14="http://schemas.microsoft.com/office/powerpoint/2010/main" val="221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30200" y="1296988"/>
            <a:ext cx="8585200" cy="5238894"/>
          </a:xfrm>
        </p:spPr>
        <p:txBody>
          <a:bodyPr>
            <a:noAutofit/>
          </a:bodyPr>
          <a:lstStyle/>
          <a:p>
            <a:pPr marL="514350" indent="-514350">
              <a:buFont typeface="+mj-lt"/>
              <a:buAutoNum type="arabicPeriod"/>
              <a:defRPr/>
            </a:pPr>
            <a:r>
              <a:rPr lang="fr-CA" sz="2800" dirty="0">
                <a:latin typeface="Avenir Book" charset="0"/>
                <a:ea typeface="Avenir Book" charset="0"/>
                <a:cs typeface="Avenir Book" charset="0"/>
              </a:rPr>
              <a:t>La quantité a de l’importance… </a:t>
            </a:r>
            <a:r>
              <a:rPr lang="fr-CA" sz="2800" dirty="0">
                <a:solidFill>
                  <a:srgbClr val="C00000"/>
                </a:solidFill>
                <a:latin typeface="Avenir Book" charset="0"/>
                <a:ea typeface="Avenir Book" charset="0"/>
                <a:cs typeface="Avenir Book" charset="0"/>
              </a:rPr>
              <a:t>les adultes plus âgés ont besoin de </a:t>
            </a:r>
            <a:r>
              <a:rPr lang="fr-CA" sz="2800" b="1" i="1" u="sng" dirty="0">
                <a:solidFill>
                  <a:srgbClr val="C00000"/>
                </a:solidFill>
                <a:latin typeface="Avenir Book" charset="0"/>
                <a:ea typeface="Avenir Book" charset="0"/>
                <a:cs typeface="Avenir Book" charset="0"/>
              </a:rPr>
              <a:t>plus de protéines</a:t>
            </a:r>
            <a:r>
              <a:rPr lang="fr-CA" sz="2800" dirty="0">
                <a:solidFill>
                  <a:srgbClr val="C00000"/>
                </a:solidFill>
                <a:latin typeface="Avenir Book" charset="0"/>
                <a:ea typeface="Avenir Book" charset="0"/>
                <a:cs typeface="Avenir Book" charset="0"/>
              </a:rPr>
              <a:t> pour stimuler la synthèse</a:t>
            </a:r>
          </a:p>
          <a:p>
            <a:pPr marL="514350" indent="-514350">
              <a:buFont typeface="+mj-lt"/>
              <a:buAutoNum type="arabicPeriod"/>
              <a:defRPr/>
            </a:pPr>
            <a:endParaRPr lang="en-CA" sz="2800" dirty="0">
              <a:latin typeface="Avenir Book" charset="0"/>
              <a:ea typeface="Avenir Book" charset="0"/>
              <a:cs typeface="Avenir Book" charset="0"/>
            </a:endParaRPr>
          </a:p>
          <a:p>
            <a:pPr marL="514350" indent="-514350">
              <a:buFont typeface="+mj-lt"/>
              <a:buAutoNum type="arabicPeriod"/>
              <a:defRPr/>
            </a:pPr>
            <a:r>
              <a:rPr lang="fr-CA" sz="2800" dirty="0">
                <a:latin typeface="Avenir Book" charset="0"/>
                <a:ea typeface="Avenir Book" charset="0"/>
                <a:cs typeface="Avenir Book" charset="0"/>
              </a:rPr>
              <a:t>Le moment a de l’importance… </a:t>
            </a:r>
            <a:r>
              <a:rPr lang="fr-CA" sz="2800" dirty="0">
                <a:solidFill>
                  <a:srgbClr val="C00000"/>
                </a:solidFill>
                <a:latin typeface="Avenir Book" charset="0"/>
                <a:ea typeface="Avenir Book" charset="0"/>
                <a:cs typeface="Avenir Book" charset="0"/>
              </a:rPr>
              <a:t>les adultes plus âgés </a:t>
            </a:r>
            <a:r>
              <a:rPr lang="fr-CA" sz="2800" b="1" i="1" u="sng" dirty="0">
                <a:solidFill>
                  <a:srgbClr val="C00000"/>
                </a:solidFill>
                <a:latin typeface="Avenir Book" charset="0"/>
                <a:ea typeface="Avenir Book" charset="0"/>
                <a:cs typeface="Avenir Book" charset="0"/>
              </a:rPr>
              <a:t>ont plus souvent besoin de protéines</a:t>
            </a:r>
            <a:r>
              <a:rPr lang="fr-CA" sz="2800" dirty="0">
                <a:solidFill>
                  <a:srgbClr val="C00000"/>
                </a:solidFill>
                <a:latin typeface="Avenir Book" charset="0"/>
                <a:ea typeface="Avenir Book" charset="0"/>
                <a:cs typeface="Avenir Book" charset="0"/>
              </a:rPr>
              <a:t> pour obtenir un équilibre des protéines positif</a:t>
            </a:r>
          </a:p>
          <a:p>
            <a:pPr marL="514350" indent="-514350">
              <a:buFont typeface="+mj-lt"/>
              <a:buAutoNum type="arabicPeriod"/>
              <a:defRPr/>
            </a:pPr>
            <a:endParaRPr lang="en-CA" sz="2800" dirty="0">
              <a:latin typeface="Avenir Book" charset="0"/>
              <a:ea typeface="Avenir Book" charset="0"/>
              <a:cs typeface="Avenir Book" charset="0"/>
            </a:endParaRPr>
          </a:p>
          <a:p>
            <a:pPr marL="514350" indent="-514350">
              <a:buFont typeface="+mj-lt"/>
              <a:buAutoNum type="arabicPeriod"/>
              <a:defRPr/>
            </a:pPr>
            <a:r>
              <a:rPr lang="fr-CA" sz="2800" dirty="0">
                <a:latin typeface="Avenir Book" charset="0"/>
                <a:ea typeface="Avenir Book" charset="0"/>
                <a:cs typeface="Avenir Book" charset="0"/>
              </a:rPr>
              <a:t>La qualité a de l’importance… </a:t>
            </a:r>
            <a:r>
              <a:rPr lang="fr-CA" sz="2800" dirty="0">
                <a:solidFill>
                  <a:srgbClr val="C00000"/>
                </a:solidFill>
                <a:latin typeface="Avenir Book" charset="0"/>
                <a:ea typeface="Avenir Book" charset="0"/>
                <a:cs typeface="Avenir Book" charset="0"/>
              </a:rPr>
              <a:t>les sources de </a:t>
            </a:r>
            <a:r>
              <a:rPr lang="fr-CA" sz="2800" b="1" i="1" u="sng" dirty="0">
                <a:solidFill>
                  <a:srgbClr val="C00000"/>
                </a:solidFill>
                <a:latin typeface="Avenir Book" charset="0"/>
                <a:ea typeface="Avenir Book" charset="0"/>
                <a:cs typeface="Avenir Book" charset="0"/>
              </a:rPr>
              <a:t>protéines riches en leucine</a:t>
            </a:r>
            <a:r>
              <a:rPr lang="fr-CA" sz="2800" dirty="0">
                <a:solidFill>
                  <a:srgbClr val="C00000"/>
                </a:solidFill>
                <a:latin typeface="Avenir Book" charset="0"/>
                <a:ea typeface="Avenir Book" charset="0"/>
                <a:cs typeface="Avenir Book" charset="0"/>
              </a:rPr>
              <a:t> stimulent mieux la synthèse protéique </a:t>
            </a:r>
          </a:p>
        </p:txBody>
      </p:sp>
      <p:sp>
        <p:nvSpPr>
          <p:cNvPr id="4" name="TextBox 3"/>
          <p:cNvSpPr txBox="1"/>
          <p:nvPr/>
        </p:nvSpPr>
        <p:spPr>
          <a:xfrm>
            <a:off x="101600" y="228600"/>
            <a:ext cx="3733800" cy="707886"/>
          </a:xfrm>
          <a:prstGeom prst="rect">
            <a:avLst/>
          </a:prstGeom>
          <a:noFill/>
        </p:spPr>
        <p:txBody>
          <a:bodyPr wrap="square" rtlCol="0">
            <a:spAutoFit/>
          </a:bodyPr>
          <a:lstStyle/>
          <a:p>
            <a:r>
              <a:rPr lang="fr-CA" sz="4000" b="1">
                <a:solidFill>
                  <a:srgbClr val="000000"/>
                </a:solidFill>
                <a:latin typeface="Avenir Book" charset="0"/>
                <a:ea typeface="Avenir Book" charset="0"/>
                <a:cs typeface="Avenir Book" charset="0"/>
              </a:rPr>
              <a:t>Stratégies...</a:t>
            </a:r>
          </a:p>
        </p:txBody>
      </p:sp>
    </p:spTree>
    <p:extLst>
      <p:ext uri="{BB962C8B-B14F-4D97-AF65-F5344CB8AC3E}">
        <p14:creationId xmlns:p14="http://schemas.microsoft.com/office/powerpoint/2010/main" val="13237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9C9A9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9C9A9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84906" y="1940011"/>
            <a:ext cx="8007178" cy="3842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Freeform 7"/>
          <p:cNvSpPr>
            <a:spLocks/>
          </p:cNvSpPr>
          <p:nvPr/>
        </p:nvSpPr>
        <p:spPr bwMode="auto">
          <a:xfrm>
            <a:off x="1819882" y="2984500"/>
            <a:ext cx="1316038" cy="530225"/>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a:solidFill>
              <a:srgbClr val="000000"/>
            </a:solidFill>
            <a:round/>
            <a:headEnd/>
            <a:tailEnd/>
          </a:ln>
        </p:spPr>
        <p:txBody>
          <a:bodyPr/>
          <a:lstStyle/>
          <a:p>
            <a:endParaRPr lang="en-CA" dirty="0"/>
          </a:p>
        </p:txBody>
      </p:sp>
      <p:sp>
        <p:nvSpPr>
          <p:cNvPr id="3" name="Freeform 11"/>
          <p:cNvSpPr>
            <a:spLocks/>
          </p:cNvSpPr>
          <p:nvPr/>
        </p:nvSpPr>
        <p:spPr bwMode="auto">
          <a:xfrm>
            <a:off x="3147032" y="3343275"/>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rgbClr val="558ED5"/>
            </a:solidFill>
            <a:prstDash val="solid"/>
            <a:round/>
            <a:headEnd/>
            <a:tailEnd/>
          </a:ln>
          <a:effectLst/>
        </p:spPr>
        <p:txBody>
          <a:bodyPr/>
          <a:lstStyle/>
          <a:p>
            <a:pPr>
              <a:defRPr/>
            </a:pPr>
            <a:endParaRPr lang="en-CA" dirty="0"/>
          </a:p>
        </p:txBody>
      </p:sp>
      <p:sp>
        <p:nvSpPr>
          <p:cNvPr id="4" name="Freeform 12"/>
          <p:cNvSpPr>
            <a:spLocks/>
          </p:cNvSpPr>
          <p:nvPr/>
        </p:nvSpPr>
        <p:spPr bwMode="auto">
          <a:xfrm flipV="1">
            <a:off x="1826232" y="3489325"/>
            <a:ext cx="1316038" cy="188913"/>
          </a:xfrm>
          <a:custGeom>
            <a:avLst/>
            <a:gdLst>
              <a:gd name="T0" fmla="*/ 0 w 1354"/>
              <a:gd name="T1" fmla="*/ 188913 h 305"/>
              <a:gd name="T2" fmla="*/ 650243 w 1354"/>
              <a:gd name="T3" fmla="*/ 619 h 305"/>
              <a:gd name="T4" fmla="*/ 1316037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cap="flat" cmpd="sng">
            <a:solidFill>
              <a:srgbClr val="558ED5"/>
            </a:solidFill>
            <a:prstDash val="solid"/>
            <a:round/>
            <a:headEnd/>
            <a:tailEnd/>
          </a:ln>
        </p:spPr>
        <p:txBody>
          <a:bodyPr/>
          <a:lstStyle/>
          <a:p>
            <a:endParaRPr lang="en-CA" dirty="0"/>
          </a:p>
        </p:txBody>
      </p:sp>
      <p:sp>
        <p:nvSpPr>
          <p:cNvPr id="5" name="Freeform 13"/>
          <p:cNvSpPr>
            <a:spLocks/>
          </p:cNvSpPr>
          <p:nvPr/>
        </p:nvSpPr>
        <p:spPr bwMode="auto">
          <a:xfrm flipV="1">
            <a:off x="4463070" y="3492500"/>
            <a:ext cx="1316037" cy="188913"/>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cap="flat" cmpd="sng">
            <a:solidFill>
              <a:srgbClr val="558ED5"/>
            </a:solidFill>
            <a:prstDash val="solid"/>
            <a:round/>
            <a:headEnd/>
            <a:tailEnd/>
          </a:ln>
        </p:spPr>
        <p:txBody>
          <a:bodyPr/>
          <a:lstStyle/>
          <a:p>
            <a:endParaRPr lang="en-CA" dirty="0"/>
          </a:p>
        </p:txBody>
      </p:sp>
      <p:sp>
        <p:nvSpPr>
          <p:cNvPr id="10246" name="Line 14"/>
          <p:cNvSpPr>
            <a:spLocks noChangeShapeType="1"/>
          </p:cNvSpPr>
          <p:nvPr/>
        </p:nvSpPr>
        <p:spPr bwMode="auto">
          <a:xfrm>
            <a:off x="1283307" y="2401888"/>
            <a:ext cx="0" cy="2625725"/>
          </a:xfrm>
          <a:prstGeom prst="line">
            <a:avLst/>
          </a:prstGeom>
          <a:noFill/>
          <a:ln w="9525">
            <a:solidFill>
              <a:schemeClr val="tx1"/>
            </a:solidFill>
            <a:round/>
            <a:headEnd/>
            <a:tailEnd/>
          </a:ln>
        </p:spPr>
        <p:txBody>
          <a:bodyPr/>
          <a:lstStyle/>
          <a:p>
            <a:endParaRPr lang="en-CA" dirty="0"/>
          </a:p>
        </p:txBody>
      </p:sp>
      <p:sp>
        <p:nvSpPr>
          <p:cNvPr id="10247" name="Line 15"/>
          <p:cNvSpPr>
            <a:spLocks noChangeShapeType="1"/>
          </p:cNvSpPr>
          <p:nvPr/>
        </p:nvSpPr>
        <p:spPr bwMode="auto">
          <a:xfrm rot="5400000">
            <a:off x="4764695" y="1566862"/>
            <a:ext cx="0" cy="6956425"/>
          </a:xfrm>
          <a:prstGeom prst="line">
            <a:avLst/>
          </a:prstGeom>
          <a:noFill/>
          <a:ln w="9525">
            <a:solidFill>
              <a:schemeClr val="tx1"/>
            </a:solidFill>
            <a:round/>
            <a:headEnd/>
            <a:tailEnd/>
          </a:ln>
        </p:spPr>
        <p:txBody>
          <a:bodyPr/>
          <a:lstStyle/>
          <a:p>
            <a:endParaRPr lang="en-CA" dirty="0"/>
          </a:p>
        </p:txBody>
      </p:sp>
      <p:sp>
        <p:nvSpPr>
          <p:cNvPr id="8" name="Freeform 16"/>
          <p:cNvSpPr>
            <a:spLocks/>
          </p:cNvSpPr>
          <p:nvPr/>
        </p:nvSpPr>
        <p:spPr bwMode="auto">
          <a:xfrm>
            <a:off x="4447195" y="2986088"/>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a:solidFill>
              <a:srgbClr val="000000"/>
            </a:solidFill>
            <a:round/>
            <a:headEnd/>
            <a:tailEnd/>
          </a:ln>
        </p:spPr>
        <p:txBody>
          <a:bodyPr/>
          <a:lstStyle/>
          <a:p>
            <a:endParaRPr lang="en-CA" dirty="0"/>
          </a:p>
        </p:txBody>
      </p:sp>
      <p:sp>
        <p:nvSpPr>
          <p:cNvPr id="9" name="Freeform 17"/>
          <p:cNvSpPr>
            <a:spLocks/>
          </p:cNvSpPr>
          <p:nvPr/>
        </p:nvSpPr>
        <p:spPr bwMode="auto">
          <a:xfrm flipV="1">
            <a:off x="3134332" y="3502025"/>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a:solidFill>
              <a:srgbClr val="000000"/>
            </a:solidFill>
            <a:round/>
            <a:headEnd/>
            <a:tailEnd/>
          </a:ln>
          <a:effectLst/>
        </p:spPr>
        <p:txBody>
          <a:bodyPr/>
          <a:lstStyle/>
          <a:p>
            <a:pPr>
              <a:defRPr/>
            </a:pPr>
            <a:endParaRPr lang="en-CA" dirty="0"/>
          </a:p>
        </p:txBody>
      </p:sp>
      <p:sp>
        <p:nvSpPr>
          <p:cNvPr id="10" name="Freeform 18"/>
          <p:cNvSpPr>
            <a:spLocks/>
          </p:cNvSpPr>
          <p:nvPr/>
        </p:nvSpPr>
        <p:spPr bwMode="auto">
          <a:xfrm>
            <a:off x="5771170" y="3348038"/>
            <a:ext cx="1316037" cy="188912"/>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rgbClr val="558ED5"/>
            </a:solidFill>
            <a:prstDash val="solid"/>
            <a:round/>
            <a:headEnd/>
            <a:tailEnd/>
          </a:ln>
          <a:effectLst/>
        </p:spPr>
        <p:txBody>
          <a:bodyPr/>
          <a:lstStyle/>
          <a:p>
            <a:pPr>
              <a:defRPr/>
            </a:pPr>
            <a:endParaRPr lang="en-CA" dirty="0"/>
          </a:p>
        </p:txBody>
      </p:sp>
      <p:sp>
        <p:nvSpPr>
          <p:cNvPr id="11" name="Freeform 19"/>
          <p:cNvSpPr>
            <a:spLocks/>
          </p:cNvSpPr>
          <p:nvPr/>
        </p:nvSpPr>
        <p:spPr bwMode="auto">
          <a:xfrm flipV="1">
            <a:off x="5766407" y="3505200"/>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a:solidFill>
              <a:srgbClr val="000000"/>
            </a:solidFill>
            <a:round/>
            <a:headEnd/>
            <a:tailEnd/>
          </a:ln>
          <a:effectLst/>
        </p:spPr>
        <p:txBody>
          <a:bodyPr/>
          <a:lstStyle/>
          <a:p>
            <a:pPr>
              <a:defRPr/>
            </a:pPr>
            <a:endParaRPr lang="en-CA" dirty="0"/>
          </a:p>
        </p:txBody>
      </p:sp>
      <p:sp>
        <p:nvSpPr>
          <p:cNvPr id="10252" name="Text Box 23"/>
          <p:cNvSpPr txBox="1">
            <a:spLocks noChangeArrowheads="1"/>
          </p:cNvSpPr>
          <p:nvPr/>
        </p:nvSpPr>
        <p:spPr bwMode="auto">
          <a:xfrm>
            <a:off x="3613757" y="5237163"/>
            <a:ext cx="1074738" cy="366712"/>
          </a:xfrm>
          <a:prstGeom prst="rect">
            <a:avLst/>
          </a:prstGeom>
          <a:noFill/>
          <a:ln w="9525">
            <a:noFill/>
            <a:miter lim="800000"/>
            <a:headEnd/>
            <a:tailEnd/>
          </a:ln>
        </p:spPr>
        <p:txBody>
          <a:bodyPr wrap="none">
            <a:spAutoFit/>
          </a:bodyPr>
          <a:lstStyle/>
          <a:p>
            <a:r>
              <a:rPr lang="fr-CA">
                <a:latin typeface="Comic Sans MS" pitchFamily="66" charset="0"/>
              </a:rPr>
              <a:t>Temps (h)</a:t>
            </a:r>
          </a:p>
        </p:txBody>
      </p:sp>
      <p:grpSp>
        <p:nvGrpSpPr>
          <p:cNvPr id="6" name="Group 68"/>
          <p:cNvGrpSpPr>
            <a:grpSpLocks/>
          </p:cNvGrpSpPr>
          <p:nvPr/>
        </p:nvGrpSpPr>
        <p:grpSpPr bwMode="auto">
          <a:xfrm>
            <a:off x="1278545" y="4011613"/>
            <a:ext cx="952500" cy="901700"/>
            <a:chOff x="1527175" y="3703320"/>
            <a:chExt cx="952500" cy="901701"/>
          </a:xfrm>
        </p:grpSpPr>
        <p:sp>
          <p:nvSpPr>
            <p:cNvPr id="10269" name="Line 24"/>
            <p:cNvSpPr>
              <a:spLocks noChangeShapeType="1"/>
            </p:cNvSpPr>
            <p:nvPr/>
          </p:nvSpPr>
          <p:spPr bwMode="auto">
            <a:xfrm flipV="1">
              <a:off x="1744663" y="3703320"/>
              <a:ext cx="0" cy="542925"/>
            </a:xfrm>
            <a:prstGeom prst="line">
              <a:avLst/>
            </a:prstGeom>
            <a:noFill/>
            <a:ln w="38100">
              <a:solidFill>
                <a:schemeClr val="tx1"/>
              </a:solidFill>
              <a:round/>
              <a:headEnd/>
              <a:tailEnd type="triangle" w="med" len="med"/>
            </a:ln>
          </p:spPr>
          <p:txBody>
            <a:bodyPr/>
            <a:lstStyle/>
            <a:p>
              <a:endParaRPr lang="en-CA" dirty="0"/>
            </a:p>
          </p:txBody>
        </p:sp>
        <p:sp>
          <p:nvSpPr>
            <p:cNvPr id="10270" name="Text Box 26"/>
            <p:cNvSpPr txBox="1">
              <a:spLocks noChangeArrowheads="1"/>
            </p:cNvSpPr>
            <p:nvPr/>
          </p:nvSpPr>
          <p:spPr bwMode="auto">
            <a:xfrm>
              <a:off x="1527175" y="4238308"/>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grpSp>
        <p:nvGrpSpPr>
          <p:cNvPr id="7" name="Group 69"/>
          <p:cNvGrpSpPr>
            <a:grpSpLocks/>
          </p:cNvGrpSpPr>
          <p:nvPr/>
        </p:nvGrpSpPr>
        <p:grpSpPr bwMode="auto">
          <a:xfrm>
            <a:off x="3359757" y="4052888"/>
            <a:ext cx="952500" cy="903287"/>
            <a:chOff x="3608388" y="3744595"/>
            <a:chExt cx="952500" cy="903288"/>
          </a:xfrm>
        </p:grpSpPr>
        <p:sp>
          <p:nvSpPr>
            <p:cNvPr id="10267" name="Line 25"/>
            <p:cNvSpPr>
              <a:spLocks noChangeShapeType="1"/>
            </p:cNvSpPr>
            <p:nvPr/>
          </p:nvSpPr>
          <p:spPr bwMode="auto">
            <a:xfrm flipV="1">
              <a:off x="4041775" y="3744595"/>
              <a:ext cx="0" cy="542925"/>
            </a:xfrm>
            <a:prstGeom prst="line">
              <a:avLst/>
            </a:prstGeom>
            <a:noFill/>
            <a:ln w="38100">
              <a:solidFill>
                <a:schemeClr val="tx1"/>
              </a:solidFill>
              <a:round/>
              <a:headEnd/>
              <a:tailEnd type="triangle" w="med" len="med"/>
            </a:ln>
          </p:spPr>
          <p:txBody>
            <a:bodyPr/>
            <a:lstStyle/>
            <a:p>
              <a:endParaRPr lang="en-CA" dirty="0"/>
            </a:p>
          </p:txBody>
        </p:sp>
        <p:sp>
          <p:nvSpPr>
            <p:cNvPr id="10268" name="Text Box 27"/>
            <p:cNvSpPr txBox="1">
              <a:spLocks noChangeArrowheads="1"/>
            </p:cNvSpPr>
            <p:nvPr/>
          </p:nvSpPr>
          <p:spPr bwMode="auto">
            <a:xfrm>
              <a:off x="3608388" y="4281170"/>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sp>
        <p:nvSpPr>
          <p:cNvPr id="10255" name="Text Box 57"/>
          <p:cNvSpPr txBox="1">
            <a:spLocks noChangeArrowheads="1"/>
          </p:cNvSpPr>
          <p:nvPr/>
        </p:nvSpPr>
        <p:spPr bwMode="auto">
          <a:xfrm rot="-5400000">
            <a:off x="-305209" y="3585974"/>
            <a:ext cx="2526654" cy="369332"/>
          </a:xfrm>
          <a:prstGeom prst="rect">
            <a:avLst/>
          </a:prstGeom>
          <a:noFill/>
          <a:ln w="9525">
            <a:noFill/>
            <a:miter lim="800000"/>
            <a:headEnd/>
            <a:tailEnd/>
          </a:ln>
        </p:spPr>
        <p:txBody>
          <a:bodyPr wrap="none">
            <a:spAutoFit/>
          </a:bodyPr>
          <a:lstStyle/>
          <a:p>
            <a:r>
              <a:rPr lang="fr-CA">
                <a:latin typeface="Comic Sans MS" pitchFamily="66" charset="0"/>
              </a:rPr>
              <a:t>Taux de SPM et de DPM</a:t>
            </a:r>
          </a:p>
        </p:txBody>
      </p:sp>
      <p:sp>
        <p:nvSpPr>
          <p:cNvPr id="10256" name="Line 55"/>
          <p:cNvSpPr>
            <a:spLocks noChangeShapeType="1"/>
          </p:cNvSpPr>
          <p:nvPr/>
        </p:nvSpPr>
        <p:spPr bwMode="auto">
          <a:xfrm>
            <a:off x="3381114" y="2539057"/>
            <a:ext cx="544512" cy="0"/>
          </a:xfrm>
          <a:prstGeom prst="line">
            <a:avLst/>
          </a:prstGeom>
          <a:noFill/>
          <a:ln w="57150">
            <a:solidFill>
              <a:schemeClr val="tx1"/>
            </a:solidFill>
            <a:round/>
            <a:headEnd/>
            <a:tailEnd/>
          </a:ln>
        </p:spPr>
        <p:txBody>
          <a:bodyPr/>
          <a:lstStyle/>
          <a:p>
            <a:endParaRPr lang="en-CA" sz="2000" dirty="0"/>
          </a:p>
        </p:txBody>
      </p:sp>
      <p:sp>
        <p:nvSpPr>
          <p:cNvPr id="10257" name="Text Box 58"/>
          <p:cNvSpPr txBox="1">
            <a:spLocks noChangeArrowheads="1"/>
          </p:cNvSpPr>
          <p:nvPr/>
        </p:nvSpPr>
        <p:spPr bwMode="auto">
          <a:xfrm>
            <a:off x="4054214" y="2370782"/>
            <a:ext cx="668773" cy="369332"/>
          </a:xfrm>
          <a:prstGeom prst="rect">
            <a:avLst/>
          </a:prstGeom>
          <a:noFill/>
          <a:ln w="9525">
            <a:noFill/>
            <a:miter lim="800000"/>
            <a:headEnd/>
            <a:tailEnd/>
          </a:ln>
        </p:spPr>
        <p:txBody>
          <a:bodyPr wrap="none">
            <a:spAutoFit/>
          </a:bodyPr>
          <a:lstStyle/>
          <a:p>
            <a:r>
              <a:rPr lang="fr-CA">
                <a:latin typeface="Comic Sans MS" pitchFamily="66" charset="0"/>
              </a:rPr>
              <a:t>SPM</a:t>
            </a:r>
          </a:p>
        </p:txBody>
      </p:sp>
      <p:sp>
        <p:nvSpPr>
          <p:cNvPr id="10258" name="Line 56"/>
          <p:cNvSpPr>
            <a:spLocks noChangeShapeType="1"/>
          </p:cNvSpPr>
          <p:nvPr/>
        </p:nvSpPr>
        <p:spPr bwMode="auto">
          <a:xfrm>
            <a:off x="4737980" y="2512070"/>
            <a:ext cx="544513" cy="0"/>
          </a:xfrm>
          <a:prstGeom prst="line">
            <a:avLst/>
          </a:prstGeom>
          <a:noFill/>
          <a:ln w="57150">
            <a:solidFill>
              <a:srgbClr val="558ED5"/>
            </a:solidFill>
            <a:round/>
            <a:headEnd/>
            <a:tailEnd/>
          </a:ln>
        </p:spPr>
        <p:txBody>
          <a:bodyPr/>
          <a:lstStyle/>
          <a:p>
            <a:endParaRPr lang="en-CA" sz="2000" dirty="0"/>
          </a:p>
        </p:txBody>
      </p:sp>
      <p:sp>
        <p:nvSpPr>
          <p:cNvPr id="10259" name="Text Box 59"/>
          <p:cNvSpPr txBox="1">
            <a:spLocks noChangeArrowheads="1"/>
          </p:cNvSpPr>
          <p:nvPr/>
        </p:nvSpPr>
        <p:spPr bwMode="auto">
          <a:xfrm>
            <a:off x="5278946" y="2343795"/>
            <a:ext cx="654346" cy="369332"/>
          </a:xfrm>
          <a:prstGeom prst="rect">
            <a:avLst/>
          </a:prstGeom>
          <a:noFill/>
          <a:ln w="9525">
            <a:noFill/>
            <a:miter lim="800000"/>
            <a:headEnd/>
            <a:tailEnd/>
          </a:ln>
        </p:spPr>
        <p:txBody>
          <a:bodyPr wrap="none">
            <a:spAutoFit/>
          </a:bodyPr>
          <a:lstStyle/>
          <a:p>
            <a:r>
              <a:rPr lang="fr-CA" dirty="0">
                <a:latin typeface="Comic Sans MS" pitchFamily="66" charset="0"/>
              </a:rPr>
              <a:t>DPM</a:t>
            </a:r>
          </a:p>
        </p:txBody>
      </p:sp>
      <p:sp>
        <p:nvSpPr>
          <p:cNvPr id="61" name="Freeform 121"/>
          <p:cNvSpPr>
            <a:spLocks/>
          </p:cNvSpPr>
          <p:nvPr/>
        </p:nvSpPr>
        <p:spPr bwMode="auto">
          <a:xfrm>
            <a:off x="1405545" y="3508375"/>
            <a:ext cx="417512" cy="415925"/>
          </a:xfrm>
          <a:custGeom>
            <a:avLst/>
            <a:gdLst>
              <a:gd name="T0" fmla="*/ 417513 w 263"/>
              <a:gd name="T1" fmla="*/ 0 h 262"/>
              <a:gd name="T2" fmla="*/ 173038 w 263"/>
              <a:gd name="T3" fmla="*/ 355600 h 262"/>
              <a:gd name="T4" fmla="*/ 0 w 263"/>
              <a:gd name="T5" fmla="*/ 366712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0000"/>
            </a:solidFill>
            <a:round/>
            <a:headEnd/>
            <a:tailEnd/>
          </a:ln>
        </p:spPr>
        <p:txBody>
          <a:bodyPr/>
          <a:lstStyle/>
          <a:p>
            <a:endParaRPr lang="en-CA" dirty="0"/>
          </a:p>
        </p:txBody>
      </p:sp>
      <p:grpSp>
        <p:nvGrpSpPr>
          <p:cNvPr id="12" name="Group 70"/>
          <p:cNvGrpSpPr>
            <a:grpSpLocks/>
          </p:cNvGrpSpPr>
          <p:nvPr/>
        </p:nvGrpSpPr>
        <p:grpSpPr bwMode="auto">
          <a:xfrm>
            <a:off x="6031520" y="4083050"/>
            <a:ext cx="952500" cy="903288"/>
            <a:chOff x="6280150" y="3774758"/>
            <a:chExt cx="952500" cy="903288"/>
          </a:xfrm>
        </p:grpSpPr>
        <p:sp>
          <p:nvSpPr>
            <p:cNvPr id="10265" name="Line 122"/>
            <p:cNvSpPr>
              <a:spLocks noChangeShapeType="1"/>
            </p:cNvSpPr>
            <p:nvPr/>
          </p:nvSpPr>
          <p:spPr bwMode="auto">
            <a:xfrm flipV="1">
              <a:off x="6713538" y="3774758"/>
              <a:ext cx="0" cy="542925"/>
            </a:xfrm>
            <a:prstGeom prst="line">
              <a:avLst/>
            </a:prstGeom>
            <a:noFill/>
            <a:ln w="38100">
              <a:solidFill>
                <a:schemeClr val="tx1"/>
              </a:solidFill>
              <a:round/>
              <a:headEnd/>
              <a:tailEnd type="triangle" w="med" len="med"/>
            </a:ln>
          </p:spPr>
          <p:txBody>
            <a:bodyPr/>
            <a:lstStyle/>
            <a:p>
              <a:endParaRPr lang="en-CA" dirty="0"/>
            </a:p>
          </p:txBody>
        </p:sp>
        <p:sp>
          <p:nvSpPr>
            <p:cNvPr id="10266" name="Text Box 123"/>
            <p:cNvSpPr txBox="1">
              <a:spLocks noChangeArrowheads="1"/>
            </p:cNvSpPr>
            <p:nvPr/>
          </p:nvSpPr>
          <p:spPr bwMode="auto">
            <a:xfrm>
              <a:off x="6280150" y="4311333"/>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sp>
        <p:nvSpPr>
          <p:cNvPr id="10262" name="Title 27"/>
          <p:cNvSpPr>
            <a:spLocks noGrp="1"/>
          </p:cNvSpPr>
          <p:nvPr>
            <p:ph type="title"/>
          </p:nvPr>
        </p:nvSpPr>
        <p:spPr>
          <a:xfrm>
            <a:off x="208002" y="1477117"/>
            <a:ext cx="8691563" cy="567302"/>
          </a:xfrm>
          <a:solidFill>
            <a:schemeClr val="bg1"/>
          </a:solidFill>
        </p:spPr>
        <p:txBody>
          <a:bodyPr/>
          <a:lstStyle/>
          <a:p>
            <a:r>
              <a:rPr lang="fr-CA" sz="2400" dirty="0"/>
              <a:t>Les variations sur le plan de la synthèse protéique déterminent l’équilibre net des protéines</a:t>
            </a:r>
          </a:p>
        </p:txBody>
      </p:sp>
      <p:sp>
        <p:nvSpPr>
          <p:cNvPr id="29" name="Freeform 13"/>
          <p:cNvSpPr>
            <a:spLocks/>
          </p:cNvSpPr>
          <p:nvPr/>
        </p:nvSpPr>
        <p:spPr bwMode="auto">
          <a:xfrm flipV="1">
            <a:off x="7028470" y="3516313"/>
            <a:ext cx="1316037" cy="188912"/>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rgbClr val="558ED5"/>
            </a:solidFill>
            <a:prstDash val="solid"/>
            <a:round/>
            <a:headEnd/>
            <a:tailEnd/>
          </a:ln>
        </p:spPr>
        <p:txBody>
          <a:bodyPr/>
          <a:lstStyle/>
          <a:p>
            <a:endParaRPr lang="en-CA" dirty="0"/>
          </a:p>
        </p:txBody>
      </p:sp>
      <p:sp>
        <p:nvSpPr>
          <p:cNvPr id="30" name="Freeform 16"/>
          <p:cNvSpPr>
            <a:spLocks/>
          </p:cNvSpPr>
          <p:nvPr/>
        </p:nvSpPr>
        <p:spPr bwMode="auto">
          <a:xfrm>
            <a:off x="7012595" y="3009900"/>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chemeClr val="tx1"/>
            </a:solidFill>
            <a:round/>
            <a:headEnd/>
            <a:tailEnd/>
          </a:ln>
        </p:spPr>
        <p:txBody>
          <a:bodyPr/>
          <a:lstStyle/>
          <a:p>
            <a:endParaRPr lang="en-CA" dirty="0"/>
          </a:p>
        </p:txBody>
      </p:sp>
      <p:sp>
        <p:nvSpPr>
          <p:cNvPr id="13" name="TextBox 12"/>
          <p:cNvSpPr txBox="1"/>
          <p:nvPr/>
        </p:nvSpPr>
        <p:spPr>
          <a:xfrm>
            <a:off x="-5459" y="6583281"/>
            <a:ext cx="7068071" cy="400110"/>
          </a:xfrm>
          <a:prstGeom prst="rect">
            <a:avLst/>
          </a:prstGeom>
          <a:noFill/>
        </p:spPr>
        <p:txBody>
          <a:bodyPr wrap="square" rtlCol="0">
            <a:spAutoFit/>
          </a:bodyPr>
          <a:lstStyle/>
          <a:p>
            <a:pPr lvl="0"/>
            <a:r>
              <a:rPr lang="fr-CA" sz="1000" dirty="0" err="1">
                <a:solidFill>
                  <a:schemeClr val="bg1"/>
                </a:solidFill>
                <a:latin typeface="Verdana" panose="020B0604030504040204" pitchFamily="34" charset="0"/>
                <a:ea typeface="Verdana" panose="020B0604030504040204" pitchFamily="34" charset="0"/>
                <a:cs typeface="Verdana" panose="020B0604030504040204" pitchFamily="34" charset="0"/>
              </a:rPr>
              <a:t>Churward-Venne</a:t>
            </a:r>
            <a:r>
              <a:rPr lang="fr-CA" sz="1000" dirty="0">
                <a:solidFill>
                  <a:schemeClr val="bg1"/>
                </a:solidFill>
                <a:latin typeface="Verdana" panose="020B0604030504040204" pitchFamily="34" charset="0"/>
                <a:ea typeface="Verdana" panose="020B0604030504040204" pitchFamily="34" charset="0"/>
                <a:cs typeface="Verdana" panose="020B0604030504040204" pitchFamily="34" charset="0"/>
              </a:rPr>
              <a:t> TA et coll. </a:t>
            </a:r>
            <a:r>
              <a:rPr lang="fr-CA" sz="1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Nutr</a:t>
            </a:r>
            <a:r>
              <a:rPr lang="fr-CA" sz="10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fr-CA" sz="1000" i="1" dirty="0" err="1">
                <a:solidFill>
                  <a:schemeClr val="bg1"/>
                </a:solidFill>
                <a:latin typeface="Verdana" panose="020B0604030504040204" pitchFamily="34" charset="0"/>
                <a:ea typeface="Verdana" panose="020B0604030504040204" pitchFamily="34" charset="0"/>
                <a:cs typeface="Verdana" panose="020B0604030504040204" pitchFamily="34" charset="0"/>
              </a:rPr>
              <a:t>Metab</a:t>
            </a:r>
            <a:r>
              <a:rPr lang="fr-CA" sz="10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fr-CA" sz="1000" dirty="0">
                <a:solidFill>
                  <a:schemeClr val="bg1"/>
                </a:solidFill>
                <a:latin typeface="Verdana" panose="020B0604030504040204" pitchFamily="34" charset="0"/>
                <a:ea typeface="Verdana" panose="020B0604030504040204" pitchFamily="34" charset="0"/>
                <a:cs typeface="Verdana" panose="020B0604030504040204" pitchFamily="34" charset="0"/>
              </a:rPr>
              <a:t>2012;17;9:40.</a:t>
            </a:r>
          </a:p>
          <a:p>
            <a:endParaRPr lang="en-CA"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4859522" y="479444"/>
            <a:ext cx="184666" cy="369332"/>
          </a:xfrm>
          <a:prstGeom prst="rect">
            <a:avLst/>
          </a:prstGeom>
          <a:noFill/>
        </p:spPr>
        <p:txBody>
          <a:bodyPr wrap="none" rtlCol="0">
            <a:spAutoFit/>
          </a:bodyPr>
          <a:lstStyle/>
          <a:p>
            <a:endParaRPr lang="en-US" dirty="0"/>
          </a:p>
        </p:txBody>
      </p:sp>
      <p:sp>
        <p:nvSpPr>
          <p:cNvPr id="15" name="TextBox 14"/>
          <p:cNvSpPr txBox="1"/>
          <p:nvPr/>
        </p:nvSpPr>
        <p:spPr>
          <a:xfrm>
            <a:off x="4341173" y="531276"/>
            <a:ext cx="184666" cy="369332"/>
          </a:xfrm>
          <a:prstGeom prst="rect">
            <a:avLst/>
          </a:prstGeom>
          <a:noFill/>
        </p:spPr>
        <p:txBody>
          <a:bodyPr wrap="none" rtlCol="0">
            <a:spAutoFit/>
          </a:bodyPr>
          <a:lstStyle/>
          <a:p>
            <a:endParaRPr lang="en-US" dirty="0"/>
          </a:p>
        </p:txBody>
      </p:sp>
      <p:sp>
        <p:nvSpPr>
          <p:cNvPr id="16" name="TextBox 15"/>
          <p:cNvSpPr txBox="1"/>
          <p:nvPr/>
        </p:nvSpPr>
        <p:spPr>
          <a:xfrm>
            <a:off x="136896" y="464699"/>
            <a:ext cx="8322721" cy="553998"/>
          </a:xfrm>
          <a:prstGeom prst="rect">
            <a:avLst/>
          </a:prstGeom>
          <a:noFill/>
        </p:spPr>
        <p:txBody>
          <a:bodyPr wrap="square" rtlCol="0">
            <a:spAutoFit/>
          </a:bodyPr>
          <a:lstStyle/>
          <a:p>
            <a:r>
              <a:rPr lang="fr-CA" sz="3000" b="1" dirty="0">
                <a:solidFill>
                  <a:srgbClr val="000000"/>
                </a:solidFill>
                <a:latin typeface="Avenir Book" charset="0"/>
                <a:ea typeface="Avenir Book" charset="0"/>
                <a:cs typeface="Avenir Book" charset="0"/>
              </a:rPr>
              <a:t>Comment la masse musculaire est-elle régulée? </a:t>
            </a:r>
          </a:p>
        </p:txBody>
      </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7768925" y="166191"/>
            <a:ext cx="1368765" cy="1140637"/>
          </a:xfrm>
          <a:prstGeom prst="rect">
            <a:avLst/>
          </a:prstGeom>
          <a:effectLst>
            <a:softEdge rad="50800"/>
          </a:effectLst>
        </p:spPr>
      </p:pic>
    </p:spTree>
    <p:extLst>
      <p:ext uri="{BB962C8B-B14F-4D97-AF65-F5344CB8AC3E}">
        <p14:creationId xmlns:p14="http://schemas.microsoft.com/office/powerpoint/2010/main" val="42119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61"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45572" y="1825205"/>
            <a:ext cx="8414951" cy="400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Freeform 7"/>
          <p:cNvSpPr>
            <a:spLocks/>
          </p:cNvSpPr>
          <p:nvPr/>
        </p:nvSpPr>
        <p:spPr bwMode="auto">
          <a:xfrm>
            <a:off x="1498600" y="2984500"/>
            <a:ext cx="1316038"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chemeClr val="bg1"/>
          </a:solidFill>
          <a:ln w="57150">
            <a:solidFill>
              <a:srgbClr val="000000"/>
            </a:solidFill>
            <a:round/>
            <a:headEnd/>
            <a:tailEnd/>
          </a:ln>
        </p:spPr>
        <p:txBody>
          <a:bodyPr/>
          <a:lstStyle/>
          <a:p>
            <a:endParaRPr lang="en-CA"/>
          </a:p>
        </p:txBody>
      </p:sp>
      <p:sp>
        <p:nvSpPr>
          <p:cNvPr id="3" name="Freeform 11"/>
          <p:cNvSpPr>
            <a:spLocks/>
          </p:cNvSpPr>
          <p:nvPr/>
        </p:nvSpPr>
        <p:spPr bwMode="auto">
          <a:xfrm>
            <a:off x="2825750" y="3322627"/>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a:effectLst/>
        </p:spPr>
        <p:txBody>
          <a:bodyPr/>
          <a:lstStyle/>
          <a:p>
            <a:pPr>
              <a:defRPr/>
            </a:pPr>
            <a:endParaRPr lang="en-CA"/>
          </a:p>
        </p:txBody>
      </p:sp>
      <p:sp>
        <p:nvSpPr>
          <p:cNvPr id="33796" name="Freeform 12"/>
          <p:cNvSpPr>
            <a:spLocks/>
          </p:cNvSpPr>
          <p:nvPr/>
        </p:nvSpPr>
        <p:spPr bwMode="auto">
          <a:xfrm flipV="1">
            <a:off x="1504950" y="3489325"/>
            <a:ext cx="1316038" cy="188913"/>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3797" name="Freeform 13"/>
          <p:cNvSpPr>
            <a:spLocks/>
          </p:cNvSpPr>
          <p:nvPr/>
        </p:nvSpPr>
        <p:spPr bwMode="auto">
          <a:xfrm flipV="1">
            <a:off x="4141788" y="3492500"/>
            <a:ext cx="1316037" cy="188913"/>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3798" name="Line 14"/>
          <p:cNvSpPr>
            <a:spLocks noChangeShapeType="1"/>
          </p:cNvSpPr>
          <p:nvPr/>
        </p:nvSpPr>
        <p:spPr bwMode="auto">
          <a:xfrm>
            <a:off x="962025" y="2401888"/>
            <a:ext cx="0" cy="2625725"/>
          </a:xfrm>
          <a:prstGeom prst="line">
            <a:avLst/>
          </a:prstGeom>
          <a:noFill/>
          <a:ln w="9525">
            <a:solidFill>
              <a:schemeClr val="tx1"/>
            </a:solidFill>
            <a:round/>
            <a:headEnd/>
            <a:tailEnd/>
          </a:ln>
        </p:spPr>
        <p:txBody>
          <a:bodyPr/>
          <a:lstStyle/>
          <a:p>
            <a:endParaRPr lang="en-CA"/>
          </a:p>
        </p:txBody>
      </p:sp>
      <p:sp>
        <p:nvSpPr>
          <p:cNvPr id="33799" name="Line 15"/>
          <p:cNvSpPr>
            <a:spLocks noChangeShapeType="1"/>
          </p:cNvSpPr>
          <p:nvPr/>
        </p:nvSpPr>
        <p:spPr bwMode="auto">
          <a:xfrm rot="5400000">
            <a:off x="4443413" y="1566862"/>
            <a:ext cx="0" cy="6956425"/>
          </a:xfrm>
          <a:prstGeom prst="line">
            <a:avLst/>
          </a:prstGeom>
          <a:noFill/>
          <a:ln w="9525">
            <a:solidFill>
              <a:schemeClr val="tx1"/>
            </a:solidFill>
            <a:round/>
            <a:headEnd/>
            <a:tailEnd/>
          </a:ln>
        </p:spPr>
        <p:txBody>
          <a:bodyPr/>
          <a:lstStyle/>
          <a:p>
            <a:endParaRPr lang="en-CA"/>
          </a:p>
        </p:txBody>
      </p:sp>
      <p:sp>
        <p:nvSpPr>
          <p:cNvPr id="8" name="Freeform 16"/>
          <p:cNvSpPr>
            <a:spLocks/>
          </p:cNvSpPr>
          <p:nvPr/>
        </p:nvSpPr>
        <p:spPr bwMode="auto">
          <a:xfrm>
            <a:off x="4125913" y="2986088"/>
            <a:ext cx="1316037"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9" name="Freeform 17"/>
          <p:cNvSpPr>
            <a:spLocks/>
          </p:cNvSpPr>
          <p:nvPr/>
        </p:nvSpPr>
        <p:spPr bwMode="auto">
          <a:xfrm flipV="1">
            <a:off x="2813050" y="3502025"/>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a:effectLst/>
        </p:spPr>
        <p:txBody>
          <a:bodyPr/>
          <a:lstStyle/>
          <a:p>
            <a:pPr>
              <a:defRPr/>
            </a:pPr>
            <a:endParaRPr lang="en-CA"/>
          </a:p>
        </p:txBody>
      </p:sp>
      <p:sp>
        <p:nvSpPr>
          <p:cNvPr id="10" name="Freeform 18"/>
          <p:cNvSpPr>
            <a:spLocks/>
          </p:cNvSpPr>
          <p:nvPr/>
        </p:nvSpPr>
        <p:spPr bwMode="auto">
          <a:xfrm>
            <a:off x="5449888" y="3317066"/>
            <a:ext cx="1316037" cy="188912"/>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chemeClr val="tx2">
                <a:lumMod val="60000"/>
                <a:lumOff val="40000"/>
              </a:schemeClr>
            </a:solidFill>
            <a:prstDash val="solid"/>
            <a:round/>
            <a:headEnd/>
            <a:tailEnd/>
          </a:ln>
          <a:effectLst/>
        </p:spPr>
        <p:txBody>
          <a:bodyPr/>
          <a:lstStyle/>
          <a:p>
            <a:pPr>
              <a:defRPr/>
            </a:pPr>
            <a:endParaRPr lang="en-CA"/>
          </a:p>
        </p:txBody>
      </p:sp>
      <p:sp>
        <p:nvSpPr>
          <p:cNvPr id="11" name="Freeform 19"/>
          <p:cNvSpPr>
            <a:spLocks/>
          </p:cNvSpPr>
          <p:nvPr/>
        </p:nvSpPr>
        <p:spPr bwMode="auto">
          <a:xfrm flipV="1">
            <a:off x="5445125" y="3505200"/>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a:effectLst/>
        </p:spPr>
        <p:txBody>
          <a:bodyPr/>
          <a:lstStyle/>
          <a:p>
            <a:pPr>
              <a:defRPr/>
            </a:pPr>
            <a:endParaRPr lang="en-CA"/>
          </a:p>
        </p:txBody>
      </p:sp>
      <p:sp>
        <p:nvSpPr>
          <p:cNvPr id="33804" name="Text Box 23"/>
          <p:cNvSpPr txBox="1">
            <a:spLocks noChangeArrowheads="1"/>
          </p:cNvSpPr>
          <p:nvPr/>
        </p:nvSpPr>
        <p:spPr bwMode="auto">
          <a:xfrm>
            <a:off x="3292475" y="5237163"/>
            <a:ext cx="1074738" cy="366712"/>
          </a:xfrm>
          <a:prstGeom prst="rect">
            <a:avLst/>
          </a:prstGeom>
          <a:noFill/>
          <a:ln w="9525">
            <a:noFill/>
            <a:miter lim="800000"/>
            <a:headEnd/>
            <a:tailEnd/>
          </a:ln>
        </p:spPr>
        <p:txBody>
          <a:bodyPr wrap="none">
            <a:spAutoFit/>
          </a:bodyPr>
          <a:lstStyle/>
          <a:p>
            <a:r>
              <a:rPr lang="fr-CA">
                <a:latin typeface="Comic Sans MS" pitchFamily="66" charset="0"/>
              </a:rPr>
              <a:t>Temps (h)</a:t>
            </a:r>
          </a:p>
        </p:txBody>
      </p:sp>
      <p:grpSp>
        <p:nvGrpSpPr>
          <p:cNvPr id="4" name="Group 68"/>
          <p:cNvGrpSpPr>
            <a:grpSpLocks/>
          </p:cNvGrpSpPr>
          <p:nvPr/>
        </p:nvGrpSpPr>
        <p:grpSpPr bwMode="auto">
          <a:xfrm>
            <a:off x="957263" y="4011613"/>
            <a:ext cx="952500" cy="901700"/>
            <a:chOff x="1527175" y="3703320"/>
            <a:chExt cx="952500" cy="901701"/>
          </a:xfrm>
        </p:grpSpPr>
        <p:sp>
          <p:nvSpPr>
            <p:cNvPr id="33824" name="Line 24"/>
            <p:cNvSpPr>
              <a:spLocks noChangeShapeType="1"/>
            </p:cNvSpPr>
            <p:nvPr/>
          </p:nvSpPr>
          <p:spPr bwMode="auto">
            <a:xfrm flipV="1">
              <a:off x="1744663" y="3703320"/>
              <a:ext cx="0" cy="542925"/>
            </a:xfrm>
            <a:prstGeom prst="line">
              <a:avLst/>
            </a:prstGeom>
            <a:noFill/>
            <a:ln w="38100">
              <a:solidFill>
                <a:schemeClr val="tx1"/>
              </a:solidFill>
              <a:round/>
              <a:headEnd/>
              <a:tailEnd type="triangle" w="med" len="med"/>
            </a:ln>
          </p:spPr>
          <p:txBody>
            <a:bodyPr/>
            <a:lstStyle/>
            <a:p>
              <a:endParaRPr lang="en-CA"/>
            </a:p>
          </p:txBody>
        </p:sp>
        <p:sp>
          <p:nvSpPr>
            <p:cNvPr id="33825" name="Text Box 26"/>
            <p:cNvSpPr txBox="1">
              <a:spLocks noChangeArrowheads="1"/>
            </p:cNvSpPr>
            <p:nvPr/>
          </p:nvSpPr>
          <p:spPr bwMode="auto">
            <a:xfrm>
              <a:off x="1527175" y="4238308"/>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grpSp>
        <p:nvGrpSpPr>
          <p:cNvPr id="5" name="Group 69"/>
          <p:cNvGrpSpPr>
            <a:grpSpLocks/>
          </p:cNvGrpSpPr>
          <p:nvPr/>
        </p:nvGrpSpPr>
        <p:grpSpPr bwMode="auto">
          <a:xfrm>
            <a:off x="3038475" y="4052888"/>
            <a:ext cx="952500" cy="903287"/>
            <a:chOff x="3608388" y="3744595"/>
            <a:chExt cx="952500" cy="903288"/>
          </a:xfrm>
        </p:grpSpPr>
        <p:sp>
          <p:nvSpPr>
            <p:cNvPr id="33822" name="Line 25"/>
            <p:cNvSpPr>
              <a:spLocks noChangeShapeType="1"/>
            </p:cNvSpPr>
            <p:nvPr/>
          </p:nvSpPr>
          <p:spPr bwMode="auto">
            <a:xfrm flipV="1">
              <a:off x="4041775" y="3744595"/>
              <a:ext cx="0" cy="542925"/>
            </a:xfrm>
            <a:prstGeom prst="line">
              <a:avLst/>
            </a:prstGeom>
            <a:noFill/>
            <a:ln w="38100">
              <a:solidFill>
                <a:schemeClr val="tx1"/>
              </a:solidFill>
              <a:round/>
              <a:headEnd/>
              <a:tailEnd type="triangle" w="med" len="med"/>
            </a:ln>
          </p:spPr>
          <p:txBody>
            <a:bodyPr/>
            <a:lstStyle/>
            <a:p>
              <a:endParaRPr lang="en-CA"/>
            </a:p>
          </p:txBody>
        </p:sp>
        <p:sp>
          <p:nvSpPr>
            <p:cNvPr id="33823" name="Text Box 27"/>
            <p:cNvSpPr txBox="1">
              <a:spLocks noChangeArrowheads="1"/>
            </p:cNvSpPr>
            <p:nvPr/>
          </p:nvSpPr>
          <p:spPr bwMode="auto">
            <a:xfrm>
              <a:off x="3608388" y="4281170"/>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sp>
        <p:nvSpPr>
          <p:cNvPr id="33807" name="Text Box 57"/>
          <p:cNvSpPr txBox="1">
            <a:spLocks noChangeArrowheads="1"/>
          </p:cNvSpPr>
          <p:nvPr/>
        </p:nvSpPr>
        <p:spPr bwMode="auto">
          <a:xfrm rot="-5400000">
            <a:off x="-633089" y="3346728"/>
            <a:ext cx="2526654" cy="369332"/>
          </a:xfrm>
          <a:prstGeom prst="rect">
            <a:avLst/>
          </a:prstGeom>
          <a:noFill/>
          <a:ln w="9525">
            <a:noFill/>
            <a:miter lim="800000"/>
            <a:headEnd/>
            <a:tailEnd/>
          </a:ln>
        </p:spPr>
        <p:txBody>
          <a:bodyPr wrap="none">
            <a:spAutoFit/>
          </a:bodyPr>
          <a:lstStyle/>
          <a:p>
            <a:r>
              <a:rPr lang="fr-CA">
                <a:latin typeface="Comic Sans MS" pitchFamily="66" charset="0"/>
              </a:rPr>
              <a:t>Taux de SPM et de DPM</a:t>
            </a:r>
          </a:p>
        </p:txBody>
      </p:sp>
      <p:sp>
        <p:nvSpPr>
          <p:cNvPr id="33808" name="Line 55"/>
          <p:cNvSpPr>
            <a:spLocks noChangeShapeType="1"/>
          </p:cNvSpPr>
          <p:nvPr/>
        </p:nvSpPr>
        <p:spPr bwMode="auto">
          <a:xfrm>
            <a:off x="3557588" y="2076450"/>
            <a:ext cx="544512" cy="0"/>
          </a:xfrm>
          <a:prstGeom prst="line">
            <a:avLst/>
          </a:prstGeom>
          <a:noFill/>
          <a:ln w="57150">
            <a:solidFill>
              <a:schemeClr val="tx1"/>
            </a:solidFill>
            <a:round/>
            <a:headEnd/>
            <a:tailEnd/>
          </a:ln>
        </p:spPr>
        <p:txBody>
          <a:bodyPr/>
          <a:lstStyle/>
          <a:p>
            <a:endParaRPr lang="en-CA"/>
          </a:p>
        </p:txBody>
      </p:sp>
      <p:sp>
        <p:nvSpPr>
          <p:cNvPr id="33809" name="Text Box 58"/>
          <p:cNvSpPr txBox="1">
            <a:spLocks noChangeArrowheads="1"/>
          </p:cNvSpPr>
          <p:nvPr/>
        </p:nvSpPr>
        <p:spPr bwMode="auto">
          <a:xfrm>
            <a:off x="4230688" y="1908175"/>
            <a:ext cx="615874" cy="338554"/>
          </a:xfrm>
          <a:prstGeom prst="rect">
            <a:avLst/>
          </a:prstGeom>
          <a:noFill/>
          <a:ln w="9525">
            <a:noFill/>
            <a:miter lim="800000"/>
            <a:headEnd/>
            <a:tailEnd/>
          </a:ln>
        </p:spPr>
        <p:txBody>
          <a:bodyPr wrap="none">
            <a:spAutoFit/>
          </a:bodyPr>
          <a:lstStyle/>
          <a:p>
            <a:r>
              <a:rPr lang="fr-CA" sz="1600">
                <a:latin typeface="Comic Sans MS" pitchFamily="66" charset="0"/>
              </a:rPr>
              <a:t>SPM</a:t>
            </a:r>
          </a:p>
        </p:txBody>
      </p:sp>
      <p:sp>
        <p:nvSpPr>
          <p:cNvPr id="33810" name="Line 56"/>
          <p:cNvSpPr>
            <a:spLocks noChangeShapeType="1"/>
          </p:cNvSpPr>
          <p:nvPr/>
        </p:nvSpPr>
        <p:spPr bwMode="auto">
          <a:xfrm>
            <a:off x="5111750" y="2049463"/>
            <a:ext cx="544513" cy="0"/>
          </a:xfrm>
          <a:prstGeom prst="line">
            <a:avLst/>
          </a:prstGeom>
          <a:noFill/>
          <a:ln w="57150">
            <a:solidFill>
              <a:schemeClr val="tx2">
                <a:lumMod val="60000"/>
                <a:lumOff val="40000"/>
              </a:schemeClr>
            </a:solidFill>
            <a:round/>
            <a:headEnd/>
            <a:tailEnd/>
          </a:ln>
        </p:spPr>
        <p:txBody>
          <a:bodyPr/>
          <a:lstStyle/>
          <a:p>
            <a:endParaRPr lang="en-CA"/>
          </a:p>
        </p:txBody>
      </p:sp>
      <p:sp>
        <p:nvSpPr>
          <p:cNvPr id="33811" name="Text Box 59"/>
          <p:cNvSpPr txBox="1">
            <a:spLocks noChangeArrowheads="1"/>
          </p:cNvSpPr>
          <p:nvPr/>
        </p:nvSpPr>
        <p:spPr bwMode="auto">
          <a:xfrm>
            <a:off x="5761038" y="1881188"/>
            <a:ext cx="603050" cy="338554"/>
          </a:xfrm>
          <a:prstGeom prst="rect">
            <a:avLst/>
          </a:prstGeom>
          <a:noFill/>
          <a:ln w="9525">
            <a:noFill/>
            <a:miter lim="800000"/>
            <a:headEnd/>
            <a:tailEnd/>
          </a:ln>
        </p:spPr>
        <p:txBody>
          <a:bodyPr wrap="none">
            <a:spAutoFit/>
          </a:bodyPr>
          <a:lstStyle/>
          <a:p>
            <a:r>
              <a:rPr lang="fr-CA" sz="1600">
                <a:latin typeface="Comic Sans MS" pitchFamily="66" charset="0"/>
              </a:rPr>
              <a:t>DPM</a:t>
            </a:r>
          </a:p>
        </p:txBody>
      </p:sp>
      <p:sp>
        <p:nvSpPr>
          <p:cNvPr id="33812" name="Freeform 121"/>
          <p:cNvSpPr>
            <a:spLocks/>
          </p:cNvSpPr>
          <p:nvPr/>
        </p:nvSpPr>
        <p:spPr bwMode="auto">
          <a:xfrm>
            <a:off x="1084263" y="3508375"/>
            <a:ext cx="417512" cy="415925"/>
          </a:xfrm>
          <a:custGeom>
            <a:avLst/>
            <a:gdLst>
              <a:gd name="T0" fmla="*/ 2147483647 w 263"/>
              <a:gd name="T1" fmla="*/ 0 h 262"/>
              <a:gd name="T2" fmla="*/ 2147483647 w 263"/>
              <a:gd name="T3" fmla="*/ 2147483647 h 262"/>
              <a:gd name="T4" fmla="*/ 0 w 263"/>
              <a:gd name="T5" fmla="*/ 2147483647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0000"/>
            </a:solidFill>
            <a:round/>
            <a:headEnd/>
            <a:tailEnd/>
          </a:ln>
        </p:spPr>
        <p:txBody>
          <a:bodyPr/>
          <a:lstStyle/>
          <a:p>
            <a:endParaRPr lang="en-CA"/>
          </a:p>
        </p:txBody>
      </p:sp>
      <p:grpSp>
        <p:nvGrpSpPr>
          <p:cNvPr id="6" name="Group 70"/>
          <p:cNvGrpSpPr>
            <a:grpSpLocks/>
          </p:cNvGrpSpPr>
          <p:nvPr/>
        </p:nvGrpSpPr>
        <p:grpSpPr bwMode="auto">
          <a:xfrm>
            <a:off x="5710238" y="4083050"/>
            <a:ext cx="952500" cy="903288"/>
            <a:chOff x="6280150" y="3774758"/>
            <a:chExt cx="952500" cy="903288"/>
          </a:xfrm>
        </p:grpSpPr>
        <p:sp>
          <p:nvSpPr>
            <p:cNvPr id="33820" name="Line 122"/>
            <p:cNvSpPr>
              <a:spLocks noChangeShapeType="1"/>
            </p:cNvSpPr>
            <p:nvPr/>
          </p:nvSpPr>
          <p:spPr bwMode="auto">
            <a:xfrm flipV="1">
              <a:off x="6713538" y="3774758"/>
              <a:ext cx="0" cy="542925"/>
            </a:xfrm>
            <a:prstGeom prst="line">
              <a:avLst/>
            </a:prstGeom>
            <a:noFill/>
            <a:ln w="38100">
              <a:solidFill>
                <a:schemeClr val="tx1"/>
              </a:solidFill>
              <a:round/>
              <a:headEnd/>
              <a:tailEnd type="triangle" w="med" len="med"/>
            </a:ln>
          </p:spPr>
          <p:txBody>
            <a:bodyPr/>
            <a:lstStyle/>
            <a:p>
              <a:endParaRPr lang="en-CA"/>
            </a:p>
          </p:txBody>
        </p:sp>
        <p:sp>
          <p:nvSpPr>
            <p:cNvPr id="33821" name="Text Box 123"/>
            <p:cNvSpPr txBox="1">
              <a:spLocks noChangeArrowheads="1"/>
            </p:cNvSpPr>
            <p:nvPr/>
          </p:nvSpPr>
          <p:spPr bwMode="auto">
            <a:xfrm>
              <a:off x="6280150" y="4311333"/>
              <a:ext cx="952500" cy="366713"/>
            </a:xfrm>
            <a:prstGeom prst="rect">
              <a:avLst/>
            </a:prstGeom>
            <a:noFill/>
            <a:ln w="9525">
              <a:noFill/>
              <a:miter lim="800000"/>
              <a:headEnd/>
              <a:tailEnd/>
            </a:ln>
          </p:spPr>
          <p:txBody>
            <a:bodyPr wrap="none">
              <a:spAutoFit/>
            </a:bodyPr>
            <a:lstStyle/>
            <a:p>
              <a:r>
                <a:rPr lang="fr-CA">
                  <a:latin typeface="Comic Sans MS" pitchFamily="66" charset="0"/>
                </a:rPr>
                <a:t>Protéines</a:t>
              </a:r>
            </a:p>
          </p:txBody>
        </p:sp>
      </p:grpSp>
      <p:sp>
        <p:nvSpPr>
          <p:cNvPr id="33814" name="Title 27"/>
          <p:cNvSpPr>
            <a:spLocks noGrp="1"/>
          </p:cNvSpPr>
          <p:nvPr>
            <p:ph type="title"/>
          </p:nvPr>
        </p:nvSpPr>
        <p:spPr>
          <a:xfrm>
            <a:off x="78562" y="392144"/>
            <a:ext cx="7824825" cy="634939"/>
          </a:xfrm>
        </p:spPr>
        <p:txBody>
          <a:bodyPr/>
          <a:lstStyle/>
          <a:p>
            <a:pPr algn="l"/>
            <a:r>
              <a:rPr lang="fr-CA" sz="3200" b="1" dirty="0">
                <a:latin typeface="Avenir Book" charset="0"/>
                <a:ea typeface="Avenir Book" charset="0"/>
                <a:cs typeface="Avenir Book" charset="0"/>
              </a:rPr>
              <a:t>La </a:t>
            </a:r>
            <a:r>
              <a:rPr lang="fr-CA" sz="3200" b="1" u="sng" dirty="0">
                <a:latin typeface="Avenir Book" charset="0"/>
                <a:ea typeface="Avenir Book" charset="0"/>
                <a:cs typeface="Avenir Book" charset="0"/>
              </a:rPr>
              <a:t>résistance anabolique</a:t>
            </a:r>
            <a:r>
              <a:rPr lang="fr-CA" sz="3200" b="1" dirty="0">
                <a:latin typeface="Avenir Book" charset="0"/>
                <a:ea typeface="Avenir Book" charset="0"/>
                <a:cs typeface="Avenir Book" charset="0"/>
              </a:rPr>
              <a:t> des protéines musculaires</a:t>
            </a:r>
          </a:p>
        </p:txBody>
      </p:sp>
      <p:sp>
        <p:nvSpPr>
          <p:cNvPr id="33815" name="Freeform 13"/>
          <p:cNvSpPr>
            <a:spLocks/>
          </p:cNvSpPr>
          <p:nvPr/>
        </p:nvSpPr>
        <p:spPr bwMode="auto">
          <a:xfrm flipV="1">
            <a:off x="6707188" y="3526637"/>
            <a:ext cx="1316037" cy="188912"/>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0" name="Freeform 16"/>
          <p:cNvSpPr>
            <a:spLocks/>
          </p:cNvSpPr>
          <p:nvPr/>
        </p:nvSpPr>
        <p:spPr bwMode="auto">
          <a:xfrm>
            <a:off x="6691313" y="3009900"/>
            <a:ext cx="1316037"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1" name="Freeform 7"/>
          <p:cNvSpPr>
            <a:spLocks/>
          </p:cNvSpPr>
          <p:nvPr/>
        </p:nvSpPr>
        <p:spPr bwMode="auto">
          <a:xfrm>
            <a:off x="1508125" y="3181350"/>
            <a:ext cx="1316038"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chemeClr val="tx1"/>
            </a:solidFill>
            <a:round/>
            <a:headEnd/>
            <a:tailEnd/>
          </a:ln>
        </p:spPr>
        <p:txBody>
          <a:bodyPr/>
          <a:lstStyle/>
          <a:p>
            <a:endParaRPr lang="en-CA"/>
          </a:p>
        </p:txBody>
      </p:sp>
      <p:sp>
        <p:nvSpPr>
          <p:cNvPr id="32" name="Freeform 16"/>
          <p:cNvSpPr>
            <a:spLocks/>
          </p:cNvSpPr>
          <p:nvPr/>
        </p:nvSpPr>
        <p:spPr bwMode="auto">
          <a:xfrm>
            <a:off x="4135438" y="3203586"/>
            <a:ext cx="1316037"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3" name="Freeform 16"/>
          <p:cNvSpPr>
            <a:spLocks/>
          </p:cNvSpPr>
          <p:nvPr/>
        </p:nvSpPr>
        <p:spPr bwMode="auto">
          <a:xfrm>
            <a:off x="6700838" y="3237722"/>
            <a:ext cx="1316037"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5" name="Rectangle 34"/>
          <p:cNvSpPr/>
          <p:nvPr/>
        </p:nvSpPr>
        <p:spPr>
          <a:xfrm>
            <a:off x="7092451" y="6567844"/>
            <a:ext cx="1502510" cy="246221"/>
          </a:xfrm>
          <a:prstGeom prst="rect">
            <a:avLst/>
          </a:prstGeom>
        </p:spPr>
        <p:txBody>
          <a:bodyPr wrap="none">
            <a:spAutoFit/>
          </a:bodyPr>
          <a:lstStyle/>
          <a:p>
            <a:pPr lvl="0">
              <a:defRPr/>
            </a:pPr>
            <a:r>
              <a:rPr lang="fr-CA" sz="1000">
                <a:solidFill>
                  <a:srgbClr val="FFFFFF"/>
                </a:solidFill>
                <a:latin typeface="Arial" pitchFamily="34" charset="0"/>
                <a:cs typeface="Arial" pitchFamily="34" charset="0"/>
                <a:sym typeface="Symbol" pitchFamily="18" charset="2"/>
              </a:rPr>
              <a:t> Tanya Holloway, Ph. D.</a:t>
            </a:r>
          </a:p>
        </p:txBody>
      </p:sp>
    </p:spTree>
    <p:extLst>
      <p:ext uri="{BB962C8B-B14F-4D97-AF65-F5344CB8AC3E}">
        <p14:creationId xmlns:p14="http://schemas.microsoft.com/office/powerpoint/2010/main" val="12746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0" grpId="0" animBg="1"/>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16.9|8.1|0.7|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19669</TotalTime>
  <Words>1455</Words>
  <Application>Microsoft Office PowerPoint</Application>
  <PresentationFormat>On-screen Show (4:3)</PresentationFormat>
  <Paragraphs>324</Paragraphs>
  <Slides>30</Slides>
  <Notes>16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5" baseType="lpstr">
      <vt:lpstr>ＭＳ Ｐゴシック</vt:lpstr>
      <vt:lpstr>American Typewriter</vt:lpstr>
      <vt:lpstr>Arial</vt:lpstr>
      <vt:lpstr>Avenir Book</vt:lpstr>
      <vt:lpstr>Calibri</vt:lpstr>
      <vt:lpstr>Century Gothic</vt:lpstr>
      <vt:lpstr>Comic Sans MS</vt:lpstr>
      <vt:lpstr>msgothic</vt:lpstr>
      <vt:lpstr>Symbol</vt:lpstr>
      <vt:lpstr>Verdana</vt:lpstr>
      <vt:lpstr>-webkit-standard</vt:lpstr>
      <vt:lpstr>Wingdings</vt:lpstr>
      <vt:lpstr>Office Theme</vt:lpstr>
      <vt:lpstr>Prism 7</vt:lpstr>
      <vt:lpstr>Prism 5</vt:lpstr>
      <vt:lpstr>La nutrition laitière pour un vieillissement en santé :  recherche et pratique</vt:lpstr>
      <vt:lpstr>Voici Bob…</vt:lpstr>
      <vt:lpstr>« Sarcopénie »</vt:lpstr>
      <vt:lpstr>PowerPoint Presentation</vt:lpstr>
      <vt:lpstr>Quantité quotidienne de protéines recommandée</vt:lpstr>
      <vt:lpstr>Apport en protéines minimal vs optimal</vt:lpstr>
      <vt:lpstr>PowerPoint Presentation</vt:lpstr>
      <vt:lpstr>Les variations sur le plan de la synthèse protéique déterminent l’équilibre net des protéines</vt:lpstr>
      <vt:lpstr>La résistance anabolique des protéines musculaires</vt:lpstr>
      <vt:lpstr>Besoins en protéines chez les personnes jeunes vs âgées</vt:lpstr>
      <vt:lpstr>Aînés consommant plus de protéines</vt:lpstr>
      <vt:lpstr>Les personnes plus âgées ont besoin de plus grandes doses de protéines pour stimuler la SPM</vt:lpstr>
      <vt:lpstr>Les nouvelles recommandations des groupes d’experts internationaux sont d’accroître l’apport* en protéines chez les adultes plus âgés</vt:lpstr>
      <vt:lpstr>PowerPoint Presentation</vt:lpstr>
      <vt:lpstr>PowerPoint Presentation</vt:lpstr>
      <vt:lpstr>PowerPoint Presentation</vt:lpstr>
      <vt:lpstr>À quel moment nous retrouvons-nous dans notre plus longue période de perte musculaire?</vt:lpstr>
      <vt:lpstr>Les personnes plus âgées  ont besoin de plus grandes doses de protéines  que recommandé à chaque repas pour stimuler la SPM</vt:lpstr>
      <vt:lpstr>PowerPoint Presentation</vt:lpstr>
      <vt:lpstr>PowerPoint Presentation</vt:lpstr>
      <vt:lpstr>PowerPoint Presentation</vt:lpstr>
      <vt:lpstr>Aliments riches en nutriments</vt:lpstr>
      <vt:lpstr>PowerPoint Presentation</vt:lpstr>
      <vt:lpstr>Sources de protéines végétales vs animales</vt:lpstr>
      <vt:lpstr>Le soya vs le lactosérum chez les aînés</vt:lpstr>
      <vt:lpstr>L’inclusion de produits laitiers à teneur élevée en protéines ne diminue pas la perte de poids </vt:lpstr>
      <vt:lpstr>Minimal vs optimal</vt:lpstr>
      <vt:lpstr>Message simple...</vt:lpstr>
      <vt:lpstr>Pour résumer...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Holloway</dc:creator>
  <cp:lastModifiedBy>Raymond, Danielle</cp:lastModifiedBy>
  <cp:revision>69</cp:revision>
  <dcterms:created xsi:type="dcterms:W3CDTF">2017-04-26T14:42:55Z</dcterms:created>
  <dcterms:modified xsi:type="dcterms:W3CDTF">2018-07-16T18:41:12Z</dcterms:modified>
</cp:coreProperties>
</file>